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6"/>
  </p:notesMasterIdLst>
  <p:sldIdLst>
    <p:sldId id="256" r:id="rId2"/>
    <p:sldId id="258" r:id="rId3"/>
    <p:sldId id="348" r:id="rId4"/>
    <p:sldId id="349" r:id="rId5"/>
    <p:sldId id="355" r:id="rId6"/>
    <p:sldId id="356" r:id="rId7"/>
    <p:sldId id="361" r:id="rId8"/>
    <p:sldId id="363" r:id="rId9"/>
    <p:sldId id="359" r:id="rId10"/>
    <p:sldId id="360" r:id="rId11"/>
    <p:sldId id="376" r:id="rId12"/>
    <p:sldId id="362" r:id="rId13"/>
    <p:sldId id="364" r:id="rId14"/>
    <p:sldId id="365" r:id="rId15"/>
    <p:sldId id="366" r:id="rId16"/>
    <p:sldId id="367" r:id="rId17"/>
    <p:sldId id="368" r:id="rId18"/>
    <p:sldId id="369" r:id="rId19"/>
    <p:sldId id="378" r:id="rId20"/>
    <p:sldId id="370" r:id="rId21"/>
    <p:sldId id="371" r:id="rId22"/>
    <p:sldId id="373" r:id="rId23"/>
    <p:sldId id="374" r:id="rId24"/>
    <p:sldId id="377" r:id="rId25"/>
  </p:sldIdLst>
  <p:sldSz cx="9144000" cy="5143500" type="screen16x9"/>
  <p:notesSz cx="6858000" cy="9144000"/>
  <p:embeddedFontLs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SemiBold" panose="020B07060308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EDF"/>
    <a:srgbClr val="1A4568"/>
    <a:srgbClr val="000000"/>
    <a:srgbClr val="657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1D02EF-45E2-4B7B-843E-F5C39B4B0A90}">
  <a:tblStyle styleId="{201D02EF-45E2-4B7B-843E-F5C39B4B0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0" autoAdjust="0"/>
    <p:restoredTop sz="94189" autoAdjust="0"/>
  </p:normalViewPr>
  <p:slideViewPr>
    <p:cSldViewPr snapToGrid="0">
      <p:cViewPr varScale="1">
        <p:scale>
          <a:sx n="137" d="100"/>
          <a:sy n="137" d="100"/>
        </p:scale>
        <p:origin x="253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ab8d1ca927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ab8d1ca927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37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1e87cec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1e87cec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05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72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46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datagen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ImageDataGenerator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rotation_range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    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rotate images by 15 degrees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width_shift_range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shift images horizontally by up to 10%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height_shift_range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shift images vertically by up to 10%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shear_range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      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apply shear transformation with a maximum shear intensity of 10%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zoom_range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      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zoom into images by up to 10%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horizontal_flip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 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randomly flip images horizontally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fill_mode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'nearest'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     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# fill in newly created pixels after rotation or width/height shift</a:t>
            </a:r>
            <a:endParaRPr lang="en-US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643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b22f08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b22f08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38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b22f08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b22f08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33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b22f08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b22f08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14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d1e87cec6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d1e87cec6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https://yongchaohuang.github.io/2020-07-08-kl-divergence/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614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1e87cec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1e87cec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000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74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033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d1e87cec6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d1e87cec6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555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61f6db21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61f6db21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843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e87cec6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e87cec6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55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7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46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385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161f6db21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161f6db21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5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ab8d1ca927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ab8d1ca927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46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d1e87cec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d1e87cec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04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ab8d1ca927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ab8d1ca927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58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0" name="Google Shape;600;p43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0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7394663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654705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620160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4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4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1539825" y="1069929"/>
            <a:ext cx="3336529" cy="605972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086596" y="339210"/>
            <a:ext cx="4108425" cy="112552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2375690" y="502831"/>
            <a:ext cx="4840630" cy="113463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4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9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08221" y="-1363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502377" y="-7163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978642" y="-633617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0" name="Google Shape;650;p45"/>
          <p:cNvSpPr/>
          <p:nvPr/>
        </p:nvSpPr>
        <p:spPr>
          <a:xfrm>
            <a:off x="-727683" y="410540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994133" y="4325918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45"/>
          <p:cNvSpPr/>
          <p:nvPr/>
        </p:nvSpPr>
        <p:spPr>
          <a:xfrm rot="855778">
            <a:off x="-1530463" y="4208916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45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50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4" name="Google Shape;744;p5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5" name="Google Shape;745;p5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5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3125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399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3" name="Google Shape;753;p51"/>
          <p:cNvSpPr/>
          <p:nvPr/>
        </p:nvSpPr>
        <p:spPr>
          <a:xfrm flipH="1">
            <a:off x="-423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p51"/>
          <p:cNvSpPr/>
          <p:nvPr/>
        </p:nvSpPr>
        <p:spPr>
          <a:xfrm>
            <a:off x="-275372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556554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346735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6103527" y="2087160"/>
            <a:ext cx="5127422" cy="9535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23"/>
          <p:cNvSpPr/>
          <p:nvPr/>
        </p:nvSpPr>
        <p:spPr>
          <a:xfrm rot="5400000">
            <a:off x="6173920" y="2173333"/>
            <a:ext cx="5143202" cy="79695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6143644" y="2143144"/>
            <a:ext cx="5143337" cy="85737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2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614789" y="7941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881240" y="-32226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417570" y="-278867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31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31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2" name="Google Shape;432;p31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p3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3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4" r:id="rId6"/>
    <p:sldLayoutId id="2147483667" r:id="rId7"/>
    <p:sldLayoutId id="2147483669" r:id="rId8"/>
    <p:sldLayoutId id="2147483677" r:id="rId9"/>
    <p:sldLayoutId id="2147483689" r:id="rId10"/>
    <p:sldLayoutId id="2147483690" r:id="rId11"/>
    <p:sldLayoutId id="2147483691" r:id="rId12"/>
    <p:sldLayoutId id="2147483696" r:id="rId13"/>
    <p:sldLayoutId id="2147483697" r:id="rId14"/>
    <p:sldLayoutId id="2147483699" r:id="rId15"/>
    <p:sldLayoutId id="2147483710" r:id="rId16"/>
    <p:sldLayoutId id="2147483711" r:id="rId17"/>
    <p:sldLayoutId id="2147483712" r:id="rId18"/>
    <p:sldLayoutId id="2147483713" r:id="rId19"/>
    <p:sldLayoutId id="214748371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3.mp4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.fordham.edu/wisdm/includes/files/sensorKDD-2010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Digital Signal and Image Management Project</a:t>
            </a:r>
            <a:endParaRPr sz="3600" dirty="0"/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Luca Galli, Davide Ronchi</a:t>
            </a:r>
            <a:endParaRPr sz="1200" dirty="0"/>
          </a:p>
        </p:txBody>
      </p:sp>
      <p:grpSp>
        <p:nvGrpSpPr>
          <p:cNvPr id="15" name="Google Shape;11263;p163">
            <a:extLst>
              <a:ext uri="{FF2B5EF4-FFF2-40B4-BE49-F238E27FC236}">
                <a16:creationId xmlns:a16="http://schemas.microsoft.com/office/drawing/2014/main" id="{92C84A82-3179-1570-D242-5A9D23E6B0DE}"/>
              </a:ext>
            </a:extLst>
          </p:cNvPr>
          <p:cNvGrpSpPr/>
          <p:nvPr/>
        </p:nvGrpSpPr>
        <p:grpSpPr>
          <a:xfrm>
            <a:off x="3477375" y="3562951"/>
            <a:ext cx="125610" cy="147186"/>
            <a:chOff x="2813050" y="2365425"/>
            <a:chExt cx="228650" cy="267925"/>
          </a:xfrm>
        </p:grpSpPr>
        <p:sp>
          <p:nvSpPr>
            <p:cNvPr id="16" name="Google Shape;11264;p163">
              <a:extLst>
                <a:ext uri="{FF2B5EF4-FFF2-40B4-BE49-F238E27FC236}">
                  <a16:creationId xmlns:a16="http://schemas.microsoft.com/office/drawing/2014/main" id="{9485AD61-6D8B-E5AB-126F-F6C2FA2B1811}"/>
                </a:ext>
              </a:extLst>
            </p:cNvPr>
            <p:cNvSpPr/>
            <p:nvPr/>
          </p:nvSpPr>
          <p:spPr>
            <a:xfrm>
              <a:off x="2919625" y="23654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10" y="0"/>
                  </a:moveTo>
                  <a:cubicBezTo>
                    <a:pt x="161" y="0"/>
                    <a:pt x="12" y="96"/>
                    <a:pt x="0" y="286"/>
                  </a:cubicBezTo>
                  <a:lnTo>
                    <a:pt x="0" y="929"/>
                  </a:lnTo>
                  <a:cubicBezTo>
                    <a:pt x="0" y="1096"/>
                    <a:pt x="143" y="1239"/>
                    <a:pt x="310" y="1239"/>
                  </a:cubicBezTo>
                  <a:cubicBezTo>
                    <a:pt x="477" y="1239"/>
                    <a:pt x="620" y="1096"/>
                    <a:pt x="620" y="929"/>
                  </a:cubicBezTo>
                  <a:lnTo>
                    <a:pt x="620" y="286"/>
                  </a:lnTo>
                  <a:cubicBezTo>
                    <a:pt x="608" y="96"/>
                    <a:pt x="45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265;p163">
              <a:extLst>
                <a:ext uri="{FF2B5EF4-FFF2-40B4-BE49-F238E27FC236}">
                  <a16:creationId xmlns:a16="http://schemas.microsoft.com/office/drawing/2014/main" id="{12B018F4-DE86-EB27-CF05-441CB3C20DE3}"/>
                </a:ext>
              </a:extLst>
            </p:cNvPr>
            <p:cNvSpPr/>
            <p:nvPr/>
          </p:nvSpPr>
          <p:spPr>
            <a:xfrm>
              <a:off x="3008325" y="2469025"/>
              <a:ext cx="33375" cy="16100"/>
            </a:xfrm>
            <a:custGeom>
              <a:avLst/>
              <a:gdLst/>
              <a:ahLst/>
              <a:cxnLst/>
              <a:rect l="l" t="t" r="r" b="b"/>
              <a:pathLst>
                <a:path w="1335" h="644" extrusionOk="0">
                  <a:moveTo>
                    <a:pt x="310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25" y="500"/>
                    <a:pt x="144" y="643"/>
                    <a:pt x="310" y="643"/>
                  </a:cubicBezTo>
                  <a:lnTo>
                    <a:pt x="953" y="643"/>
                  </a:lnTo>
                  <a:cubicBezTo>
                    <a:pt x="1334" y="595"/>
                    <a:pt x="1334" y="48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1266;p163">
              <a:extLst>
                <a:ext uri="{FF2B5EF4-FFF2-40B4-BE49-F238E27FC236}">
                  <a16:creationId xmlns:a16="http://schemas.microsoft.com/office/drawing/2014/main" id="{F539DBF7-8907-E524-EE75-135FB54D15BE}"/>
                </a:ext>
              </a:extLst>
            </p:cNvPr>
            <p:cNvSpPr/>
            <p:nvPr/>
          </p:nvSpPr>
          <p:spPr>
            <a:xfrm>
              <a:off x="2813050" y="2469550"/>
              <a:ext cx="36575" cy="15625"/>
            </a:xfrm>
            <a:custGeom>
              <a:avLst/>
              <a:gdLst/>
              <a:ahLst/>
              <a:cxnLst/>
              <a:rect l="l" t="t" r="r" b="b"/>
              <a:pathLst>
                <a:path w="1463" h="625" extrusionOk="0">
                  <a:moveTo>
                    <a:pt x="1067" y="1"/>
                  </a:moveTo>
                  <a:cubicBezTo>
                    <a:pt x="1053" y="1"/>
                    <a:pt x="1039" y="1"/>
                    <a:pt x="1025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1025" y="622"/>
                  </a:lnTo>
                  <a:cubicBezTo>
                    <a:pt x="1039" y="624"/>
                    <a:pt x="1053" y="624"/>
                    <a:pt x="1067" y="624"/>
                  </a:cubicBezTo>
                  <a:cubicBezTo>
                    <a:pt x="1463" y="624"/>
                    <a:pt x="1463" y="1"/>
                    <a:pt x="1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267;p163">
              <a:extLst>
                <a:ext uri="{FF2B5EF4-FFF2-40B4-BE49-F238E27FC236}">
                  <a16:creationId xmlns:a16="http://schemas.microsoft.com/office/drawing/2014/main" id="{C30E912F-0D50-61FA-F3BC-F239A622D0DC}"/>
                </a:ext>
              </a:extLst>
            </p:cNvPr>
            <p:cNvSpPr/>
            <p:nvPr/>
          </p:nvSpPr>
          <p:spPr>
            <a:xfrm>
              <a:off x="2992450" y="2417175"/>
              <a:ext cx="37100" cy="23900"/>
            </a:xfrm>
            <a:custGeom>
              <a:avLst/>
              <a:gdLst/>
              <a:ahLst/>
              <a:cxnLst/>
              <a:rect l="l" t="t" r="r" b="b"/>
              <a:pathLst>
                <a:path w="1484" h="956" extrusionOk="0">
                  <a:moveTo>
                    <a:pt x="1038" y="1"/>
                  </a:moveTo>
                  <a:cubicBezTo>
                    <a:pt x="987" y="1"/>
                    <a:pt x="931" y="16"/>
                    <a:pt x="874" y="50"/>
                  </a:cubicBezTo>
                  <a:lnTo>
                    <a:pt x="326" y="360"/>
                  </a:lnTo>
                  <a:cubicBezTo>
                    <a:pt x="1" y="499"/>
                    <a:pt x="129" y="956"/>
                    <a:pt x="445" y="956"/>
                  </a:cubicBezTo>
                  <a:cubicBezTo>
                    <a:pt x="453" y="956"/>
                    <a:pt x="461" y="955"/>
                    <a:pt x="469" y="955"/>
                  </a:cubicBezTo>
                  <a:cubicBezTo>
                    <a:pt x="541" y="955"/>
                    <a:pt x="588" y="931"/>
                    <a:pt x="636" y="907"/>
                  </a:cubicBezTo>
                  <a:lnTo>
                    <a:pt x="1184" y="574"/>
                  </a:lnTo>
                  <a:cubicBezTo>
                    <a:pt x="1484" y="414"/>
                    <a:pt x="1313" y="1"/>
                    <a:pt x="10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268;p163">
              <a:extLst>
                <a:ext uri="{FF2B5EF4-FFF2-40B4-BE49-F238E27FC236}">
                  <a16:creationId xmlns:a16="http://schemas.microsoft.com/office/drawing/2014/main" id="{D1498969-4EA2-76D1-888C-6864FACE74A8}"/>
                </a:ext>
              </a:extLst>
            </p:cNvPr>
            <p:cNvSpPr/>
            <p:nvPr/>
          </p:nvSpPr>
          <p:spPr>
            <a:xfrm>
              <a:off x="2963075" y="2379100"/>
              <a:ext cx="26150" cy="29100"/>
            </a:xfrm>
            <a:custGeom>
              <a:avLst/>
              <a:gdLst/>
              <a:ahLst/>
              <a:cxnLst/>
              <a:rect l="l" t="t" r="r" b="b"/>
              <a:pathLst>
                <a:path w="1046" h="1164" extrusionOk="0">
                  <a:moveTo>
                    <a:pt x="640" y="1"/>
                  </a:moveTo>
                  <a:cubicBezTo>
                    <a:pt x="549" y="1"/>
                    <a:pt x="454" y="43"/>
                    <a:pt x="382" y="144"/>
                  </a:cubicBezTo>
                  <a:lnTo>
                    <a:pt x="72" y="692"/>
                  </a:lnTo>
                  <a:cubicBezTo>
                    <a:pt x="1" y="835"/>
                    <a:pt x="49" y="1025"/>
                    <a:pt x="191" y="1120"/>
                  </a:cubicBezTo>
                  <a:cubicBezTo>
                    <a:pt x="236" y="1150"/>
                    <a:pt x="288" y="1164"/>
                    <a:pt x="340" y="1164"/>
                  </a:cubicBezTo>
                  <a:cubicBezTo>
                    <a:pt x="455" y="1164"/>
                    <a:pt x="571" y="1099"/>
                    <a:pt x="620" y="1001"/>
                  </a:cubicBezTo>
                  <a:lnTo>
                    <a:pt x="930" y="454"/>
                  </a:lnTo>
                  <a:cubicBezTo>
                    <a:pt x="1046" y="221"/>
                    <a:pt x="850" y="1"/>
                    <a:pt x="6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269;p163">
              <a:extLst>
                <a:ext uri="{FF2B5EF4-FFF2-40B4-BE49-F238E27FC236}">
                  <a16:creationId xmlns:a16="http://schemas.microsoft.com/office/drawing/2014/main" id="{06F49A11-77EE-66F7-27CD-BEDD28C59595}"/>
                </a:ext>
              </a:extLst>
            </p:cNvPr>
            <p:cNvSpPr/>
            <p:nvPr/>
          </p:nvSpPr>
          <p:spPr>
            <a:xfrm>
              <a:off x="2865100" y="2379100"/>
              <a:ext cx="26575" cy="29225"/>
            </a:xfrm>
            <a:custGeom>
              <a:avLst/>
              <a:gdLst/>
              <a:ahLst/>
              <a:cxnLst/>
              <a:rect l="l" t="t" r="r" b="b"/>
              <a:pathLst>
                <a:path w="1063" h="1169" extrusionOk="0">
                  <a:moveTo>
                    <a:pt x="418" y="1"/>
                  </a:moveTo>
                  <a:cubicBezTo>
                    <a:pt x="203" y="1"/>
                    <a:pt x="1" y="221"/>
                    <a:pt x="133" y="454"/>
                  </a:cubicBezTo>
                  <a:lnTo>
                    <a:pt x="443" y="1001"/>
                  </a:lnTo>
                  <a:cubicBezTo>
                    <a:pt x="491" y="1097"/>
                    <a:pt x="610" y="1168"/>
                    <a:pt x="705" y="1168"/>
                  </a:cubicBezTo>
                  <a:cubicBezTo>
                    <a:pt x="776" y="1168"/>
                    <a:pt x="824" y="1144"/>
                    <a:pt x="872" y="1120"/>
                  </a:cubicBezTo>
                  <a:cubicBezTo>
                    <a:pt x="1015" y="1025"/>
                    <a:pt x="1062" y="835"/>
                    <a:pt x="991" y="692"/>
                  </a:cubicBezTo>
                  <a:lnTo>
                    <a:pt x="681" y="144"/>
                  </a:lnTo>
                  <a:cubicBezTo>
                    <a:pt x="609" y="43"/>
                    <a:pt x="512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270;p163">
              <a:extLst>
                <a:ext uri="{FF2B5EF4-FFF2-40B4-BE49-F238E27FC236}">
                  <a16:creationId xmlns:a16="http://schemas.microsoft.com/office/drawing/2014/main" id="{39FE9D79-24FE-D275-4488-D89FE881B128}"/>
                </a:ext>
              </a:extLst>
            </p:cNvPr>
            <p:cNvSpPr/>
            <p:nvPr/>
          </p:nvSpPr>
          <p:spPr>
            <a:xfrm>
              <a:off x="2824350" y="2416775"/>
              <a:ext cx="35175" cy="24275"/>
            </a:xfrm>
            <a:custGeom>
              <a:avLst/>
              <a:gdLst/>
              <a:ahLst/>
              <a:cxnLst/>
              <a:rect l="l" t="t" r="r" b="b"/>
              <a:pathLst>
                <a:path w="1407" h="971" extrusionOk="0">
                  <a:moveTo>
                    <a:pt x="461" y="1"/>
                  </a:moveTo>
                  <a:cubicBezTo>
                    <a:pt x="185" y="1"/>
                    <a:pt x="0" y="437"/>
                    <a:pt x="335" y="614"/>
                  </a:cubicBezTo>
                  <a:lnTo>
                    <a:pt x="882" y="923"/>
                  </a:lnTo>
                  <a:cubicBezTo>
                    <a:pt x="930" y="947"/>
                    <a:pt x="978" y="947"/>
                    <a:pt x="1025" y="971"/>
                  </a:cubicBezTo>
                  <a:cubicBezTo>
                    <a:pt x="1144" y="971"/>
                    <a:pt x="1263" y="899"/>
                    <a:pt x="1311" y="804"/>
                  </a:cubicBezTo>
                  <a:cubicBezTo>
                    <a:pt x="1406" y="661"/>
                    <a:pt x="1359" y="447"/>
                    <a:pt x="1192" y="376"/>
                  </a:cubicBezTo>
                  <a:lnTo>
                    <a:pt x="644" y="66"/>
                  </a:lnTo>
                  <a:cubicBezTo>
                    <a:pt x="582" y="20"/>
                    <a:pt x="519" y="1"/>
                    <a:pt x="4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271;p163">
              <a:extLst>
                <a:ext uri="{FF2B5EF4-FFF2-40B4-BE49-F238E27FC236}">
                  <a16:creationId xmlns:a16="http://schemas.microsoft.com/office/drawing/2014/main" id="{2EDC34C3-53DB-89EA-34E7-E337A938B5D7}"/>
                </a:ext>
              </a:extLst>
            </p:cNvPr>
            <p:cNvSpPr/>
            <p:nvPr/>
          </p:nvSpPr>
          <p:spPr>
            <a:xfrm>
              <a:off x="2914850" y="2552950"/>
              <a:ext cx="25050" cy="16100"/>
            </a:xfrm>
            <a:custGeom>
              <a:avLst/>
              <a:gdLst/>
              <a:ahLst/>
              <a:cxnLst/>
              <a:rect l="l" t="t" r="r" b="b"/>
              <a:pathLst>
                <a:path w="1002" h="644" extrusionOk="0">
                  <a:moveTo>
                    <a:pt x="1" y="1"/>
                  </a:moveTo>
                  <a:lnTo>
                    <a:pt x="215" y="644"/>
                  </a:lnTo>
                  <a:lnTo>
                    <a:pt x="811" y="64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272;p163">
              <a:extLst>
                <a:ext uri="{FF2B5EF4-FFF2-40B4-BE49-F238E27FC236}">
                  <a16:creationId xmlns:a16="http://schemas.microsoft.com/office/drawing/2014/main" id="{71F481FA-1DF3-29EF-1523-160DD249DFD1}"/>
                </a:ext>
              </a:extLst>
            </p:cNvPr>
            <p:cNvSpPr/>
            <p:nvPr/>
          </p:nvSpPr>
          <p:spPr>
            <a:xfrm>
              <a:off x="2910100" y="2584525"/>
              <a:ext cx="33950" cy="48250"/>
            </a:xfrm>
            <a:custGeom>
              <a:avLst/>
              <a:gdLst/>
              <a:ahLst/>
              <a:cxnLst/>
              <a:rect l="l" t="t" r="r" b="b"/>
              <a:pathLst>
                <a:path w="1358" h="1930" extrusionOk="0">
                  <a:moveTo>
                    <a:pt x="429" y="0"/>
                  </a:moveTo>
                  <a:lnTo>
                    <a:pt x="0" y="1929"/>
                  </a:lnTo>
                  <a:lnTo>
                    <a:pt x="1358" y="19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1273;p163">
              <a:extLst>
                <a:ext uri="{FF2B5EF4-FFF2-40B4-BE49-F238E27FC236}">
                  <a16:creationId xmlns:a16="http://schemas.microsoft.com/office/drawing/2014/main" id="{0DEB95BD-47F4-DB2A-21F1-81AF560D7D9A}"/>
                </a:ext>
              </a:extLst>
            </p:cNvPr>
            <p:cNvSpPr/>
            <p:nvPr/>
          </p:nvSpPr>
          <p:spPr>
            <a:xfrm>
              <a:off x="2814850" y="2552950"/>
              <a:ext cx="91100" cy="79825"/>
            </a:xfrm>
            <a:custGeom>
              <a:avLst/>
              <a:gdLst/>
              <a:ahLst/>
              <a:cxnLst/>
              <a:rect l="l" t="t" r="r" b="b"/>
              <a:pathLst>
                <a:path w="3644" h="3193" extrusionOk="0">
                  <a:moveTo>
                    <a:pt x="3167" y="1"/>
                  </a:moveTo>
                  <a:lnTo>
                    <a:pt x="1596" y="453"/>
                  </a:lnTo>
                  <a:cubicBezTo>
                    <a:pt x="1143" y="596"/>
                    <a:pt x="738" y="858"/>
                    <a:pt x="453" y="1239"/>
                  </a:cubicBezTo>
                  <a:cubicBezTo>
                    <a:pt x="143" y="1620"/>
                    <a:pt x="0" y="2097"/>
                    <a:pt x="0" y="2573"/>
                  </a:cubicBezTo>
                  <a:lnTo>
                    <a:pt x="0" y="2859"/>
                  </a:lnTo>
                  <a:cubicBezTo>
                    <a:pt x="0" y="3049"/>
                    <a:pt x="143" y="3192"/>
                    <a:pt x="310" y="3192"/>
                  </a:cubicBezTo>
                  <a:lnTo>
                    <a:pt x="3167" y="3192"/>
                  </a:lnTo>
                  <a:lnTo>
                    <a:pt x="3644" y="954"/>
                  </a:lnTo>
                  <a:lnTo>
                    <a:pt x="333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274;p163">
              <a:extLst>
                <a:ext uri="{FF2B5EF4-FFF2-40B4-BE49-F238E27FC236}">
                  <a16:creationId xmlns:a16="http://schemas.microsoft.com/office/drawing/2014/main" id="{44E9A29C-7123-EB5E-9956-10C16CEAD47F}"/>
                </a:ext>
              </a:extLst>
            </p:cNvPr>
            <p:cNvSpPr/>
            <p:nvPr/>
          </p:nvSpPr>
          <p:spPr>
            <a:xfrm>
              <a:off x="2948800" y="2553550"/>
              <a:ext cx="91100" cy="79800"/>
            </a:xfrm>
            <a:custGeom>
              <a:avLst/>
              <a:gdLst/>
              <a:ahLst/>
              <a:cxnLst/>
              <a:rect l="l" t="t" r="r" b="b"/>
              <a:pathLst>
                <a:path w="3644" h="3192" extrusionOk="0">
                  <a:moveTo>
                    <a:pt x="310" y="1"/>
                  </a:moveTo>
                  <a:lnTo>
                    <a:pt x="0" y="953"/>
                  </a:lnTo>
                  <a:lnTo>
                    <a:pt x="477" y="3192"/>
                  </a:lnTo>
                  <a:lnTo>
                    <a:pt x="3334" y="3192"/>
                  </a:lnTo>
                  <a:cubicBezTo>
                    <a:pt x="3501" y="3192"/>
                    <a:pt x="3644" y="3049"/>
                    <a:pt x="3644" y="2858"/>
                  </a:cubicBezTo>
                  <a:lnTo>
                    <a:pt x="3644" y="2573"/>
                  </a:lnTo>
                  <a:cubicBezTo>
                    <a:pt x="3644" y="2096"/>
                    <a:pt x="3477" y="1620"/>
                    <a:pt x="3191" y="1239"/>
                  </a:cubicBezTo>
                  <a:cubicBezTo>
                    <a:pt x="2906" y="858"/>
                    <a:pt x="2501" y="596"/>
                    <a:pt x="2048" y="453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275;p163">
              <a:extLst>
                <a:ext uri="{FF2B5EF4-FFF2-40B4-BE49-F238E27FC236}">
                  <a16:creationId xmlns:a16="http://schemas.microsoft.com/office/drawing/2014/main" id="{4E6AAD7F-D797-6A0D-3313-D5F5BA4E4EDF}"/>
                </a:ext>
              </a:extLst>
            </p:cNvPr>
            <p:cNvSpPr/>
            <p:nvPr/>
          </p:nvSpPr>
          <p:spPr>
            <a:xfrm>
              <a:off x="2841025" y="2411850"/>
              <a:ext cx="172700" cy="125650"/>
            </a:xfrm>
            <a:custGeom>
              <a:avLst/>
              <a:gdLst/>
              <a:ahLst/>
              <a:cxnLst/>
              <a:rect l="l" t="t" r="r" b="b"/>
              <a:pathLst>
                <a:path w="6908" h="5026" extrusionOk="0">
                  <a:moveTo>
                    <a:pt x="3454" y="1"/>
                  </a:moveTo>
                  <a:cubicBezTo>
                    <a:pt x="1192" y="1"/>
                    <a:pt x="1" y="2668"/>
                    <a:pt x="1501" y="4359"/>
                  </a:cubicBezTo>
                  <a:cubicBezTo>
                    <a:pt x="1668" y="4549"/>
                    <a:pt x="1811" y="4788"/>
                    <a:pt x="1858" y="5026"/>
                  </a:cubicBezTo>
                  <a:lnTo>
                    <a:pt x="3144" y="5026"/>
                  </a:lnTo>
                  <a:lnTo>
                    <a:pt x="3144" y="3383"/>
                  </a:lnTo>
                  <a:lnTo>
                    <a:pt x="2621" y="2835"/>
                  </a:lnTo>
                  <a:cubicBezTo>
                    <a:pt x="2384" y="2617"/>
                    <a:pt x="2591" y="2302"/>
                    <a:pt x="2830" y="2302"/>
                  </a:cubicBezTo>
                  <a:cubicBezTo>
                    <a:pt x="2904" y="2302"/>
                    <a:pt x="2981" y="2333"/>
                    <a:pt x="3049" y="2406"/>
                  </a:cubicBezTo>
                  <a:lnTo>
                    <a:pt x="3454" y="2811"/>
                  </a:lnTo>
                  <a:lnTo>
                    <a:pt x="3859" y="2406"/>
                  </a:lnTo>
                  <a:cubicBezTo>
                    <a:pt x="3932" y="2333"/>
                    <a:pt x="4013" y="2302"/>
                    <a:pt x="4088" y="2302"/>
                  </a:cubicBezTo>
                  <a:cubicBezTo>
                    <a:pt x="4332" y="2302"/>
                    <a:pt x="4529" y="2617"/>
                    <a:pt x="4311" y="2835"/>
                  </a:cubicBezTo>
                  <a:lnTo>
                    <a:pt x="3787" y="3383"/>
                  </a:lnTo>
                  <a:lnTo>
                    <a:pt x="3787" y="5026"/>
                  </a:lnTo>
                  <a:lnTo>
                    <a:pt x="5073" y="5026"/>
                  </a:lnTo>
                  <a:cubicBezTo>
                    <a:pt x="5121" y="4788"/>
                    <a:pt x="5240" y="4549"/>
                    <a:pt x="5407" y="4359"/>
                  </a:cubicBezTo>
                  <a:cubicBezTo>
                    <a:pt x="6907" y="2668"/>
                    <a:pt x="5716" y="1"/>
                    <a:pt x="3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" name="Google Shape;11263;p163">
            <a:extLst>
              <a:ext uri="{FF2B5EF4-FFF2-40B4-BE49-F238E27FC236}">
                <a16:creationId xmlns:a16="http://schemas.microsoft.com/office/drawing/2014/main" id="{B41B925F-1C3D-E0E3-E466-6F2A735EA510}"/>
              </a:ext>
            </a:extLst>
          </p:cNvPr>
          <p:cNvGrpSpPr/>
          <p:nvPr/>
        </p:nvGrpSpPr>
        <p:grpSpPr>
          <a:xfrm>
            <a:off x="5515359" y="3562951"/>
            <a:ext cx="125610" cy="147186"/>
            <a:chOff x="2813050" y="2365425"/>
            <a:chExt cx="228650" cy="267925"/>
          </a:xfrm>
        </p:grpSpPr>
        <p:sp>
          <p:nvSpPr>
            <p:cNvPr id="5" name="Google Shape;11264;p163">
              <a:extLst>
                <a:ext uri="{FF2B5EF4-FFF2-40B4-BE49-F238E27FC236}">
                  <a16:creationId xmlns:a16="http://schemas.microsoft.com/office/drawing/2014/main" id="{D1C50FF5-A475-680F-7EFD-F7E78B857C5A}"/>
                </a:ext>
              </a:extLst>
            </p:cNvPr>
            <p:cNvSpPr/>
            <p:nvPr/>
          </p:nvSpPr>
          <p:spPr>
            <a:xfrm>
              <a:off x="2919625" y="2365425"/>
              <a:ext cx="15500" cy="30975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310" y="0"/>
                  </a:moveTo>
                  <a:cubicBezTo>
                    <a:pt x="161" y="0"/>
                    <a:pt x="12" y="96"/>
                    <a:pt x="0" y="286"/>
                  </a:cubicBezTo>
                  <a:lnTo>
                    <a:pt x="0" y="929"/>
                  </a:lnTo>
                  <a:cubicBezTo>
                    <a:pt x="0" y="1096"/>
                    <a:pt x="143" y="1239"/>
                    <a:pt x="310" y="1239"/>
                  </a:cubicBezTo>
                  <a:cubicBezTo>
                    <a:pt x="477" y="1239"/>
                    <a:pt x="620" y="1096"/>
                    <a:pt x="620" y="929"/>
                  </a:cubicBezTo>
                  <a:lnTo>
                    <a:pt x="620" y="286"/>
                  </a:lnTo>
                  <a:cubicBezTo>
                    <a:pt x="608" y="96"/>
                    <a:pt x="45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1265;p163">
              <a:extLst>
                <a:ext uri="{FF2B5EF4-FFF2-40B4-BE49-F238E27FC236}">
                  <a16:creationId xmlns:a16="http://schemas.microsoft.com/office/drawing/2014/main" id="{961ACB6F-9F09-E230-31E0-3391535E6C89}"/>
                </a:ext>
              </a:extLst>
            </p:cNvPr>
            <p:cNvSpPr/>
            <p:nvPr/>
          </p:nvSpPr>
          <p:spPr>
            <a:xfrm>
              <a:off x="3008325" y="2469025"/>
              <a:ext cx="33375" cy="16100"/>
            </a:xfrm>
            <a:custGeom>
              <a:avLst/>
              <a:gdLst/>
              <a:ahLst/>
              <a:cxnLst/>
              <a:rect l="l" t="t" r="r" b="b"/>
              <a:pathLst>
                <a:path w="1335" h="644" extrusionOk="0">
                  <a:moveTo>
                    <a:pt x="310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25" y="500"/>
                    <a:pt x="144" y="643"/>
                    <a:pt x="310" y="643"/>
                  </a:cubicBezTo>
                  <a:lnTo>
                    <a:pt x="953" y="643"/>
                  </a:lnTo>
                  <a:cubicBezTo>
                    <a:pt x="1334" y="595"/>
                    <a:pt x="1334" y="48"/>
                    <a:pt x="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266;p163">
              <a:extLst>
                <a:ext uri="{FF2B5EF4-FFF2-40B4-BE49-F238E27FC236}">
                  <a16:creationId xmlns:a16="http://schemas.microsoft.com/office/drawing/2014/main" id="{CAF37882-8387-6860-1255-2C7BD11E6A63}"/>
                </a:ext>
              </a:extLst>
            </p:cNvPr>
            <p:cNvSpPr/>
            <p:nvPr/>
          </p:nvSpPr>
          <p:spPr>
            <a:xfrm>
              <a:off x="2813050" y="2469550"/>
              <a:ext cx="36575" cy="15625"/>
            </a:xfrm>
            <a:custGeom>
              <a:avLst/>
              <a:gdLst/>
              <a:ahLst/>
              <a:cxnLst/>
              <a:rect l="l" t="t" r="r" b="b"/>
              <a:pathLst>
                <a:path w="1463" h="625" extrusionOk="0">
                  <a:moveTo>
                    <a:pt x="1067" y="1"/>
                  </a:moveTo>
                  <a:cubicBezTo>
                    <a:pt x="1053" y="1"/>
                    <a:pt x="1039" y="1"/>
                    <a:pt x="1025" y="3"/>
                  </a:cubicBezTo>
                  <a:lnTo>
                    <a:pt x="382" y="3"/>
                  </a:lnTo>
                  <a:cubicBezTo>
                    <a:pt x="1" y="27"/>
                    <a:pt x="1" y="598"/>
                    <a:pt x="382" y="622"/>
                  </a:cubicBezTo>
                  <a:lnTo>
                    <a:pt x="1025" y="622"/>
                  </a:lnTo>
                  <a:cubicBezTo>
                    <a:pt x="1039" y="624"/>
                    <a:pt x="1053" y="624"/>
                    <a:pt x="1067" y="624"/>
                  </a:cubicBezTo>
                  <a:cubicBezTo>
                    <a:pt x="1463" y="624"/>
                    <a:pt x="1463" y="1"/>
                    <a:pt x="10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267;p163">
              <a:extLst>
                <a:ext uri="{FF2B5EF4-FFF2-40B4-BE49-F238E27FC236}">
                  <a16:creationId xmlns:a16="http://schemas.microsoft.com/office/drawing/2014/main" id="{4A886801-39A0-EAAE-7D87-59F0838D9621}"/>
                </a:ext>
              </a:extLst>
            </p:cNvPr>
            <p:cNvSpPr/>
            <p:nvPr/>
          </p:nvSpPr>
          <p:spPr>
            <a:xfrm>
              <a:off x="2992450" y="2417175"/>
              <a:ext cx="37100" cy="23900"/>
            </a:xfrm>
            <a:custGeom>
              <a:avLst/>
              <a:gdLst/>
              <a:ahLst/>
              <a:cxnLst/>
              <a:rect l="l" t="t" r="r" b="b"/>
              <a:pathLst>
                <a:path w="1484" h="956" extrusionOk="0">
                  <a:moveTo>
                    <a:pt x="1038" y="1"/>
                  </a:moveTo>
                  <a:cubicBezTo>
                    <a:pt x="987" y="1"/>
                    <a:pt x="931" y="16"/>
                    <a:pt x="874" y="50"/>
                  </a:cubicBezTo>
                  <a:lnTo>
                    <a:pt x="326" y="360"/>
                  </a:lnTo>
                  <a:cubicBezTo>
                    <a:pt x="1" y="499"/>
                    <a:pt x="129" y="956"/>
                    <a:pt x="445" y="956"/>
                  </a:cubicBezTo>
                  <a:cubicBezTo>
                    <a:pt x="453" y="956"/>
                    <a:pt x="461" y="955"/>
                    <a:pt x="469" y="955"/>
                  </a:cubicBezTo>
                  <a:cubicBezTo>
                    <a:pt x="541" y="955"/>
                    <a:pt x="588" y="931"/>
                    <a:pt x="636" y="907"/>
                  </a:cubicBezTo>
                  <a:lnTo>
                    <a:pt x="1184" y="574"/>
                  </a:lnTo>
                  <a:cubicBezTo>
                    <a:pt x="1484" y="414"/>
                    <a:pt x="1313" y="1"/>
                    <a:pt x="10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268;p163">
              <a:extLst>
                <a:ext uri="{FF2B5EF4-FFF2-40B4-BE49-F238E27FC236}">
                  <a16:creationId xmlns:a16="http://schemas.microsoft.com/office/drawing/2014/main" id="{43A71553-D7B2-F79A-9D5E-5CA4AFA3B4CF}"/>
                </a:ext>
              </a:extLst>
            </p:cNvPr>
            <p:cNvSpPr/>
            <p:nvPr/>
          </p:nvSpPr>
          <p:spPr>
            <a:xfrm>
              <a:off x="2963075" y="2379100"/>
              <a:ext cx="26150" cy="29100"/>
            </a:xfrm>
            <a:custGeom>
              <a:avLst/>
              <a:gdLst/>
              <a:ahLst/>
              <a:cxnLst/>
              <a:rect l="l" t="t" r="r" b="b"/>
              <a:pathLst>
                <a:path w="1046" h="1164" extrusionOk="0">
                  <a:moveTo>
                    <a:pt x="640" y="1"/>
                  </a:moveTo>
                  <a:cubicBezTo>
                    <a:pt x="549" y="1"/>
                    <a:pt x="454" y="43"/>
                    <a:pt x="382" y="144"/>
                  </a:cubicBezTo>
                  <a:lnTo>
                    <a:pt x="72" y="692"/>
                  </a:lnTo>
                  <a:cubicBezTo>
                    <a:pt x="1" y="835"/>
                    <a:pt x="49" y="1025"/>
                    <a:pt x="191" y="1120"/>
                  </a:cubicBezTo>
                  <a:cubicBezTo>
                    <a:pt x="236" y="1150"/>
                    <a:pt x="288" y="1164"/>
                    <a:pt x="340" y="1164"/>
                  </a:cubicBezTo>
                  <a:cubicBezTo>
                    <a:pt x="455" y="1164"/>
                    <a:pt x="571" y="1099"/>
                    <a:pt x="620" y="1001"/>
                  </a:cubicBezTo>
                  <a:lnTo>
                    <a:pt x="930" y="454"/>
                  </a:lnTo>
                  <a:cubicBezTo>
                    <a:pt x="1046" y="221"/>
                    <a:pt x="850" y="1"/>
                    <a:pt x="6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269;p163">
              <a:extLst>
                <a:ext uri="{FF2B5EF4-FFF2-40B4-BE49-F238E27FC236}">
                  <a16:creationId xmlns:a16="http://schemas.microsoft.com/office/drawing/2014/main" id="{8D3D1206-F1D4-C63F-E54A-60E91FA06CC5}"/>
                </a:ext>
              </a:extLst>
            </p:cNvPr>
            <p:cNvSpPr/>
            <p:nvPr/>
          </p:nvSpPr>
          <p:spPr>
            <a:xfrm>
              <a:off x="2865100" y="2379100"/>
              <a:ext cx="26575" cy="29225"/>
            </a:xfrm>
            <a:custGeom>
              <a:avLst/>
              <a:gdLst/>
              <a:ahLst/>
              <a:cxnLst/>
              <a:rect l="l" t="t" r="r" b="b"/>
              <a:pathLst>
                <a:path w="1063" h="1169" extrusionOk="0">
                  <a:moveTo>
                    <a:pt x="418" y="1"/>
                  </a:moveTo>
                  <a:cubicBezTo>
                    <a:pt x="203" y="1"/>
                    <a:pt x="1" y="221"/>
                    <a:pt x="133" y="454"/>
                  </a:cubicBezTo>
                  <a:lnTo>
                    <a:pt x="443" y="1001"/>
                  </a:lnTo>
                  <a:cubicBezTo>
                    <a:pt x="491" y="1097"/>
                    <a:pt x="610" y="1168"/>
                    <a:pt x="705" y="1168"/>
                  </a:cubicBezTo>
                  <a:cubicBezTo>
                    <a:pt x="776" y="1168"/>
                    <a:pt x="824" y="1144"/>
                    <a:pt x="872" y="1120"/>
                  </a:cubicBezTo>
                  <a:cubicBezTo>
                    <a:pt x="1015" y="1025"/>
                    <a:pt x="1062" y="835"/>
                    <a:pt x="991" y="692"/>
                  </a:cubicBezTo>
                  <a:lnTo>
                    <a:pt x="681" y="144"/>
                  </a:lnTo>
                  <a:cubicBezTo>
                    <a:pt x="609" y="43"/>
                    <a:pt x="512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270;p163">
              <a:extLst>
                <a:ext uri="{FF2B5EF4-FFF2-40B4-BE49-F238E27FC236}">
                  <a16:creationId xmlns:a16="http://schemas.microsoft.com/office/drawing/2014/main" id="{3C5803C7-D297-4EFF-3066-135BE3F8DB30}"/>
                </a:ext>
              </a:extLst>
            </p:cNvPr>
            <p:cNvSpPr/>
            <p:nvPr/>
          </p:nvSpPr>
          <p:spPr>
            <a:xfrm>
              <a:off x="2824350" y="2416775"/>
              <a:ext cx="35175" cy="24275"/>
            </a:xfrm>
            <a:custGeom>
              <a:avLst/>
              <a:gdLst/>
              <a:ahLst/>
              <a:cxnLst/>
              <a:rect l="l" t="t" r="r" b="b"/>
              <a:pathLst>
                <a:path w="1407" h="971" extrusionOk="0">
                  <a:moveTo>
                    <a:pt x="461" y="1"/>
                  </a:moveTo>
                  <a:cubicBezTo>
                    <a:pt x="185" y="1"/>
                    <a:pt x="0" y="437"/>
                    <a:pt x="335" y="614"/>
                  </a:cubicBezTo>
                  <a:lnTo>
                    <a:pt x="882" y="923"/>
                  </a:lnTo>
                  <a:cubicBezTo>
                    <a:pt x="930" y="947"/>
                    <a:pt x="978" y="947"/>
                    <a:pt x="1025" y="971"/>
                  </a:cubicBezTo>
                  <a:cubicBezTo>
                    <a:pt x="1144" y="971"/>
                    <a:pt x="1263" y="899"/>
                    <a:pt x="1311" y="804"/>
                  </a:cubicBezTo>
                  <a:cubicBezTo>
                    <a:pt x="1406" y="661"/>
                    <a:pt x="1359" y="447"/>
                    <a:pt x="1192" y="376"/>
                  </a:cubicBezTo>
                  <a:lnTo>
                    <a:pt x="644" y="66"/>
                  </a:lnTo>
                  <a:cubicBezTo>
                    <a:pt x="582" y="20"/>
                    <a:pt x="519" y="1"/>
                    <a:pt x="4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271;p163">
              <a:extLst>
                <a:ext uri="{FF2B5EF4-FFF2-40B4-BE49-F238E27FC236}">
                  <a16:creationId xmlns:a16="http://schemas.microsoft.com/office/drawing/2014/main" id="{28861200-0583-0B65-9F5E-DC08807A2AD0}"/>
                </a:ext>
              </a:extLst>
            </p:cNvPr>
            <p:cNvSpPr/>
            <p:nvPr/>
          </p:nvSpPr>
          <p:spPr>
            <a:xfrm>
              <a:off x="2914850" y="2552950"/>
              <a:ext cx="25050" cy="16100"/>
            </a:xfrm>
            <a:custGeom>
              <a:avLst/>
              <a:gdLst/>
              <a:ahLst/>
              <a:cxnLst/>
              <a:rect l="l" t="t" r="r" b="b"/>
              <a:pathLst>
                <a:path w="1002" h="644" extrusionOk="0">
                  <a:moveTo>
                    <a:pt x="1" y="1"/>
                  </a:moveTo>
                  <a:lnTo>
                    <a:pt x="215" y="644"/>
                  </a:lnTo>
                  <a:lnTo>
                    <a:pt x="811" y="64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272;p163">
              <a:extLst>
                <a:ext uri="{FF2B5EF4-FFF2-40B4-BE49-F238E27FC236}">
                  <a16:creationId xmlns:a16="http://schemas.microsoft.com/office/drawing/2014/main" id="{9EEDA7B3-6C45-04AE-2937-B73F7A76883D}"/>
                </a:ext>
              </a:extLst>
            </p:cNvPr>
            <p:cNvSpPr/>
            <p:nvPr/>
          </p:nvSpPr>
          <p:spPr>
            <a:xfrm>
              <a:off x="2910100" y="2584525"/>
              <a:ext cx="33950" cy="48250"/>
            </a:xfrm>
            <a:custGeom>
              <a:avLst/>
              <a:gdLst/>
              <a:ahLst/>
              <a:cxnLst/>
              <a:rect l="l" t="t" r="r" b="b"/>
              <a:pathLst>
                <a:path w="1358" h="1930" extrusionOk="0">
                  <a:moveTo>
                    <a:pt x="429" y="0"/>
                  </a:moveTo>
                  <a:lnTo>
                    <a:pt x="0" y="1929"/>
                  </a:lnTo>
                  <a:lnTo>
                    <a:pt x="1358" y="19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273;p163">
              <a:extLst>
                <a:ext uri="{FF2B5EF4-FFF2-40B4-BE49-F238E27FC236}">
                  <a16:creationId xmlns:a16="http://schemas.microsoft.com/office/drawing/2014/main" id="{076E749D-C741-C98A-3FD1-12318BD6B6BB}"/>
                </a:ext>
              </a:extLst>
            </p:cNvPr>
            <p:cNvSpPr/>
            <p:nvPr/>
          </p:nvSpPr>
          <p:spPr>
            <a:xfrm>
              <a:off x="2814850" y="2552950"/>
              <a:ext cx="91100" cy="79825"/>
            </a:xfrm>
            <a:custGeom>
              <a:avLst/>
              <a:gdLst/>
              <a:ahLst/>
              <a:cxnLst/>
              <a:rect l="l" t="t" r="r" b="b"/>
              <a:pathLst>
                <a:path w="3644" h="3193" extrusionOk="0">
                  <a:moveTo>
                    <a:pt x="3167" y="1"/>
                  </a:moveTo>
                  <a:lnTo>
                    <a:pt x="1596" y="453"/>
                  </a:lnTo>
                  <a:cubicBezTo>
                    <a:pt x="1143" y="596"/>
                    <a:pt x="738" y="858"/>
                    <a:pt x="453" y="1239"/>
                  </a:cubicBezTo>
                  <a:cubicBezTo>
                    <a:pt x="143" y="1620"/>
                    <a:pt x="0" y="2097"/>
                    <a:pt x="0" y="2573"/>
                  </a:cubicBezTo>
                  <a:lnTo>
                    <a:pt x="0" y="2859"/>
                  </a:lnTo>
                  <a:cubicBezTo>
                    <a:pt x="0" y="3049"/>
                    <a:pt x="143" y="3192"/>
                    <a:pt x="310" y="3192"/>
                  </a:cubicBezTo>
                  <a:lnTo>
                    <a:pt x="3167" y="3192"/>
                  </a:lnTo>
                  <a:lnTo>
                    <a:pt x="3644" y="954"/>
                  </a:lnTo>
                  <a:lnTo>
                    <a:pt x="3334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274;p163">
              <a:extLst>
                <a:ext uri="{FF2B5EF4-FFF2-40B4-BE49-F238E27FC236}">
                  <a16:creationId xmlns:a16="http://schemas.microsoft.com/office/drawing/2014/main" id="{359DBCD0-358D-7A9C-9618-948028363766}"/>
                </a:ext>
              </a:extLst>
            </p:cNvPr>
            <p:cNvSpPr/>
            <p:nvPr/>
          </p:nvSpPr>
          <p:spPr>
            <a:xfrm>
              <a:off x="2948800" y="2553550"/>
              <a:ext cx="91100" cy="79800"/>
            </a:xfrm>
            <a:custGeom>
              <a:avLst/>
              <a:gdLst/>
              <a:ahLst/>
              <a:cxnLst/>
              <a:rect l="l" t="t" r="r" b="b"/>
              <a:pathLst>
                <a:path w="3644" h="3192" extrusionOk="0">
                  <a:moveTo>
                    <a:pt x="310" y="1"/>
                  </a:moveTo>
                  <a:lnTo>
                    <a:pt x="0" y="953"/>
                  </a:lnTo>
                  <a:lnTo>
                    <a:pt x="477" y="3192"/>
                  </a:lnTo>
                  <a:lnTo>
                    <a:pt x="3334" y="3192"/>
                  </a:lnTo>
                  <a:cubicBezTo>
                    <a:pt x="3501" y="3192"/>
                    <a:pt x="3644" y="3049"/>
                    <a:pt x="3644" y="2858"/>
                  </a:cubicBezTo>
                  <a:lnTo>
                    <a:pt x="3644" y="2573"/>
                  </a:lnTo>
                  <a:cubicBezTo>
                    <a:pt x="3644" y="2096"/>
                    <a:pt x="3477" y="1620"/>
                    <a:pt x="3191" y="1239"/>
                  </a:cubicBezTo>
                  <a:cubicBezTo>
                    <a:pt x="2906" y="858"/>
                    <a:pt x="2501" y="596"/>
                    <a:pt x="2048" y="453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275;p163">
              <a:extLst>
                <a:ext uri="{FF2B5EF4-FFF2-40B4-BE49-F238E27FC236}">
                  <a16:creationId xmlns:a16="http://schemas.microsoft.com/office/drawing/2014/main" id="{67BA69A7-D1EB-84E3-B1EB-7C48B2B55F2C}"/>
                </a:ext>
              </a:extLst>
            </p:cNvPr>
            <p:cNvSpPr/>
            <p:nvPr/>
          </p:nvSpPr>
          <p:spPr>
            <a:xfrm>
              <a:off x="2841025" y="2411850"/>
              <a:ext cx="172700" cy="125650"/>
            </a:xfrm>
            <a:custGeom>
              <a:avLst/>
              <a:gdLst/>
              <a:ahLst/>
              <a:cxnLst/>
              <a:rect l="l" t="t" r="r" b="b"/>
              <a:pathLst>
                <a:path w="6908" h="5026" extrusionOk="0">
                  <a:moveTo>
                    <a:pt x="3454" y="1"/>
                  </a:moveTo>
                  <a:cubicBezTo>
                    <a:pt x="1192" y="1"/>
                    <a:pt x="1" y="2668"/>
                    <a:pt x="1501" y="4359"/>
                  </a:cubicBezTo>
                  <a:cubicBezTo>
                    <a:pt x="1668" y="4549"/>
                    <a:pt x="1811" y="4788"/>
                    <a:pt x="1858" y="5026"/>
                  </a:cubicBezTo>
                  <a:lnTo>
                    <a:pt x="3144" y="5026"/>
                  </a:lnTo>
                  <a:lnTo>
                    <a:pt x="3144" y="3383"/>
                  </a:lnTo>
                  <a:lnTo>
                    <a:pt x="2621" y="2835"/>
                  </a:lnTo>
                  <a:cubicBezTo>
                    <a:pt x="2384" y="2617"/>
                    <a:pt x="2591" y="2302"/>
                    <a:pt x="2830" y="2302"/>
                  </a:cubicBezTo>
                  <a:cubicBezTo>
                    <a:pt x="2904" y="2302"/>
                    <a:pt x="2981" y="2333"/>
                    <a:pt x="3049" y="2406"/>
                  </a:cubicBezTo>
                  <a:lnTo>
                    <a:pt x="3454" y="2811"/>
                  </a:lnTo>
                  <a:lnTo>
                    <a:pt x="3859" y="2406"/>
                  </a:lnTo>
                  <a:cubicBezTo>
                    <a:pt x="3932" y="2333"/>
                    <a:pt x="4013" y="2302"/>
                    <a:pt x="4088" y="2302"/>
                  </a:cubicBezTo>
                  <a:cubicBezTo>
                    <a:pt x="4332" y="2302"/>
                    <a:pt x="4529" y="2617"/>
                    <a:pt x="4311" y="2835"/>
                  </a:cubicBezTo>
                  <a:lnTo>
                    <a:pt x="3787" y="3383"/>
                  </a:lnTo>
                  <a:lnTo>
                    <a:pt x="3787" y="5026"/>
                  </a:lnTo>
                  <a:lnTo>
                    <a:pt x="5073" y="5026"/>
                  </a:lnTo>
                  <a:cubicBezTo>
                    <a:pt x="5121" y="4788"/>
                    <a:pt x="5240" y="4549"/>
                    <a:pt x="5407" y="4359"/>
                  </a:cubicBezTo>
                  <a:cubicBezTo>
                    <a:pt x="6907" y="2668"/>
                    <a:pt x="5716" y="1"/>
                    <a:pt x="3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</a:t>
            </a:r>
            <a:endParaRPr dirty="0"/>
          </a:p>
        </p:txBody>
      </p:sp>
      <p:sp>
        <p:nvSpPr>
          <p:cNvPr id="2" name="Google Shape;1165;p86">
            <a:extLst>
              <a:ext uri="{FF2B5EF4-FFF2-40B4-BE49-F238E27FC236}">
                <a16:creationId xmlns:a16="http://schemas.microsoft.com/office/drawing/2014/main" id="{3DFDB149-3288-C1AA-85BE-8750B1938E20}"/>
              </a:ext>
            </a:extLst>
          </p:cNvPr>
          <p:cNvSpPr txBox="1">
            <a:spLocks/>
          </p:cNvSpPr>
          <p:nvPr/>
        </p:nvSpPr>
        <p:spPr>
          <a:xfrm>
            <a:off x="1304509" y="1217048"/>
            <a:ext cx="2194175" cy="3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dirty="0">
                <a:solidFill>
                  <a:srgbClr val="1A4568"/>
                </a:solidFill>
              </a:rPr>
              <a:t>Not </a:t>
            </a:r>
            <a:r>
              <a:rPr lang="it-IT" sz="1200" dirty="0" err="1">
                <a:solidFill>
                  <a:srgbClr val="1A4568"/>
                </a:solidFill>
              </a:rPr>
              <a:t>augmented</a:t>
            </a:r>
            <a:r>
              <a:rPr lang="it-IT" sz="1200" dirty="0">
                <a:solidFill>
                  <a:srgbClr val="1A4568"/>
                </a:solidFill>
              </a:rPr>
              <a:t> (test)</a:t>
            </a:r>
          </a:p>
        </p:txBody>
      </p:sp>
      <p:sp>
        <p:nvSpPr>
          <p:cNvPr id="3" name="Google Shape;1165;p86">
            <a:extLst>
              <a:ext uri="{FF2B5EF4-FFF2-40B4-BE49-F238E27FC236}">
                <a16:creationId xmlns:a16="http://schemas.microsoft.com/office/drawing/2014/main" id="{61323D8D-247F-612C-9242-F73074B13D00}"/>
              </a:ext>
            </a:extLst>
          </p:cNvPr>
          <p:cNvSpPr txBox="1">
            <a:spLocks/>
          </p:cNvSpPr>
          <p:nvPr/>
        </p:nvSpPr>
        <p:spPr>
          <a:xfrm>
            <a:off x="5776934" y="1217048"/>
            <a:ext cx="2194175" cy="3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dirty="0" err="1">
                <a:solidFill>
                  <a:srgbClr val="1A4568"/>
                </a:solidFill>
              </a:rPr>
              <a:t>Augmented</a:t>
            </a:r>
            <a:r>
              <a:rPr lang="it-IT" sz="1200" dirty="0">
                <a:solidFill>
                  <a:srgbClr val="1A4568"/>
                </a:solidFill>
              </a:rPr>
              <a:t> (test)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D24814A9-07F5-A613-3D06-7E2032A52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/>
          <a:stretch/>
        </p:blipFill>
        <p:spPr bwMode="auto">
          <a:xfrm>
            <a:off x="4688838" y="1775011"/>
            <a:ext cx="3915161" cy="30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B327C6C3-7020-D89A-425D-27A17B3A5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/>
          <a:stretch/>
        </p:blipFill>
        <p:spPr bwMode="auto">
          <a:xfrm>
            <a:off x="473716" y="1775011"/>
            <a:ext cx="3915161" cy="303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3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15"/>
          <p:cNvSpPr txBox="1">
            <a:spLocks noGrp="1"/>
          </p:cNvSpPr>
          <p:nvPr>
            <p:ph type="title"/>
          </p:nvPr>
        </p:nvSpPr>
        <p:spPr>
          <a:xfrm>
            <a:off x="5826641" y="2348225"/>
            <a:ext cx="2443419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br>
              <a:rPr lang="en" dirty="0"/>
            </a:br>
            <a:r>
              <a:rPr lang="en" dirty="0"/>
              <a:t>Activity</a:t>
            </a:r>
            <a:br>
              <a:rPr lang="en" dirty="0"/>
            </a:br>
            <a:r>
              <a:rPr lang="en" dirty="0"/>
              <a:t>Tracking</a:t>
            </a:r>
            <a:endParaRPr dirty="0"/>
          </a:p>
        </p:txBody>
      </p:sp>
      <p:pic>
        <p:nvPicPr>
          <p:cNvPr id="13" name="WhatsApp Video 2024-07-03 at 18.00.54">
            <a:hlinkClick r:id="" action="ppaction://media"/>
            <a:extLst>
              <a:ext uri="{FF2B5EF4-FFF2-40B4-BE49-F238E27FC236}">
                <a16:creationId xmlns:a16="http://schemas.microsoft.com/office/drawing/2014/main" id="{02B9D163-DF42-6DF7-A7F4-9E80388F0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820" y="694823"/>
            <a:ext cx="4357798" cy="24564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4B4461D-6F85-4E5F-1B60-A6D5D7841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99" y="3748537"/>
            <a:ext cx="1863238" cy="90839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FF57330-FF06-B192-DACC-DB5EAAE6B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20" y="235569"/>
            <a:ext cx="346907" cy="34690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4541B09-F633-6EE8-FD95-0EB66065DE0A}"/>
              </a:ext>
            </a:extLst>
          </p:cNvPr>
          <p:cNvSpPr txBox="1"/>
          <p:nvPr/>
        </p:nvSpPr>
        <p:spPr>
          <a:xfrm>
            <a:off x="1006187" y="274699"/>
            <a:ext cx="514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0"/>
            <a:r>
              <a:rPr lang="it-IT" b="0" i="0" dirty="0" err="1">
                <a:solidFill>
                  <a:srgbClr val="E8EAED"/>
                </a:solidFill>
                <a:effectLst/>
                <a:highlight>
                  <a:srgbClr val="202124"/>
                </a:highlight>
                <a:latin typeface="Google Sans Display"/>
              </a:rPr>
              <a:t>Physics</a:t>
            </a:r>
            <a:r>
              <a:rPr lang="it-IT" b="0" i="0" dirty="0">
                <a:solidFill>
                  <a:srgbClr val="E8EAED"/>
                </a:solidFill>
                <a:effectLst/>
                <a:highlight>
                  <a:srgbClr val="202124"/>
                </a:highlight>
                <a:latin typeface="Google Sans Display"/>
              </a:rPr>
              <a:t> Toolbox Sensor Suite</a:t>
            </a:r>
          </a:p>
        </p:txBody>
      </p:sp>
      <p:pic>
        <p:nvPicPr>
          <p:cNvPr id="22" name="Immagine 2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45C7B66-592F-C9A1-97AE-84BE425E2B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27"/>
          <a:stretch/>
        </p:blipFill>
        <p:spPr>
          <a:xfrm>
            <a:off x="2185004" y="3748537"/>
            <a:ext cx="1863239" cy="908393"/>
          </a:xfrm>
          <a:prstGeom prst="rect">
            <a:avLst/>
          </a:prstGeom>
        </p:spPr>
      </p:pic>
      <p:pic>
        <p:nvPicPr>
          <p:cNvPr id="24" name="Immagine 23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9E6ABCC2-4643-3D7D-0AEF-F6DD9C87D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003" y="3259381"/>
            <a:ext cx="1863239" cy="400772"/>
          </a:xfrm>
          <a:prstGeom prst="rect">
            <a:avLst/>
          </a:prstGeom>
        </p:spPr>
      </p:pic>
      <p:pic>
        <p:nvPicPr>
          <p:cNvPr id="26" name="Immagine 25" descr="Immagine che contiene testo, Carattere, schermata, design&#10;&#10;Descrizione generata automaticamente">
            <a:extLst>
              <a:ext uri="{FF2B5EF4-FFF2-40B4-BE49-F238E27FC236}">
                <a16:creationId xmlns:a16="http://schemas.microsoft.com/office/drawing/2014/main" id="{CCA0308D-EB8D-8AC9-63F0-7605038AE9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052"/>
          <a:stretch/>
        </p:blipFill>
        <p:spPr>
          <a:xfrm>
            <a:off x="224558" y="3748537"/>
            <a:ext cx="1855691" cy="90839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E53305-C896-2915-A9F9-4DACD7AC7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4" y="3259381"/>
            <a:ext cx="347720" cy="38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67;p86">
            <a:extLst>
              <a:ext uri="{FF2B5EF4-FFF2-40B4-BE49-F238E27FC236}">
                <a16:creationId xmlns:a16="http://schemas.microsoft.com/office/drawing/2014/main" id="{A67FA193-E765-C7BE-FE51-AACC6CEF1F2A}"/>
              </a:ext>
            </a:extLst>
          </p:cNvPr>
          <p:cNvSpPr txBox="1">
            <a:spLocks/>
          </p:cNvSpPr>
          <p:nvPr/>
        </p:nvSpPr>
        <p:spPr>
          <a:xfrm>
            <a:off x="3164008" y="3259381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100" dirty="0">
                <a:solidFill>
                  <a:schemeClr val="bg1">
                    <a:lumMod val="65000"/>
                  </a:schemeClr>
                </a:solidFill>
              </a:rPr>
              <a:t>MFCC SVM</a:t>
            </a:r>
          </a:p>
        </p:txBody>
      </p:sp>
      <p:sp>
        <p:nvSpPr>
          <p:cNvPr id="3" name="Google Shape;1167;p86">
            <a:extLst>
              <a:ext uri="{FF2B5EF4-FFF2-40B4-BE49-F238E27FC236}">
                <a16:creationId xmlns:a16="http://schemas.microsoft.com/office/drawing/2014/main" id="{A836909C-6CD9-03CF-8E5A-323C78F1A80D}"/>
              </a:ext>
            </a:extLst>
          </p:cNvPr>
          <p:cNvSpPr txBox="1">
            <a:spLocks/>
          </p:cNvSpPr>
          <p:nvPr/>
        </p:nvSpPr>
        <p:spPr>
          <a:xfrm>
            <a:off x="4977684" y="3748537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100" dirty="0" err="1">
                <a:solidFill>
                  <a:schemeClr val="bg1">
                    <a:lumMod val="65000"/>
                  </a:schemeClr>
                </a:solidFill>
              </a:rPr>
              <a:t>LSTMs</a:t>
            </a:r>
            <a:endParaRPr lang="it-IT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9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0" y="2571750"/>
            <a:ext cx="9144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</a:t>
            </a:r>
            <a:br>
              <a:rPr lang="en" dirty="0"/>
            </a:br>
            <a:r>
              <a:rPr lang="en" dirty="0"/>
              <a:t>Recognition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42577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54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6133CE9-CFE5-BD99-5FAF-AF1B08D416F9}"/>
              </a:ext>
            </a:extLst>
          </p:cNvPr>
          <p:cNvSpPr txBox="1"/>
          <p:nvPr/>
        </p:nvSpPr>
        <p:spPr>
          <a:xfrm>
            <a:off x="650836" y="830628"/>
            <a:ext cx="7953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100" dirty="0" err="1"/>
              <a:t>Emotion</a:t>
            </a:r>
            <a:r>
              <a:rPr lang="it-IT" sz="1100" dirty="0"/>
              <a:t> FER+ </a:t>
            </a:r>
            <a:r>
              <a:rPr lang="it-IT" sz="900" i="1" dirty="0"/>
              <a:t>(~36000)</a:t>
            </a:r>
            <a:endParaRPr lang="it-IT" sz="1100" i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46CE0A5-BE5F-1367-BD45-53B28DEB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6" y="2571750"/>
            <a:ext cx="1657349" cy="213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BBE31BA-0DC2-DB50-E2F8-26DD4021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07" y="2592008"/>
            <a:ext cx="3000375" cy="177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56C651-0892-DB4E-43DF-B0BD0B0DA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023"/>
          <a:stretch/>
        </p:blipFill>
        <p:spPr>
          <a:xfrm>
            <a:off x="650836" y="1296834"/>
            <a:ext cx="3921164" cy="8272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B84DC75-A778-DEAD-A9FE-A52B709AB2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857"/>
          <a:stretch/>
        </p:blipFill>
        <p:spPr>
          <a:xfrm>
            <a:off x="4572000" y="1296833"/>
            <a:ext cx="3921164" cy="938175"/>
          </a:xfrm>
          <a:prstGeom prst="rect">
            <a:avLst/>
          </a:prstGeom>
        </p:spPr>
      </p:pic>
      <p:sp>
        <p:nvSpPr>
          <p:cNvPr id="5" name="Google Shape;1113;p82">
            <a:extLst>
              <a:ext uri="{FF2B5EF4-FFF2-40B4-BE49-F238E27FC236}">
                <a16:creationId xmlns:a16="http://schemas.microsoft.com/office/drawing/2014/main" id="{7C141B34-03FE-D296-90B7-43D3D5796B1B}"/>
              </a:ext>
            </a:extLst>
          </p:cNvPr>
          <p:cNvSpPr txBox="1">
            <a:spLocks/>
          </p:cNvSpPr>
          <p:nvPr/>
        </p:nvSpPr>
        <p:spPr>
          <a:xfrm>
            <a:off x="37110" y="2235008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it-IT" sz="2000" dirty="0"/>
              <a:t>FER</a:t>
            </a:r>
          </a:p>
        </p:txBody>
      </p:sp>
      <p:sp>
        <p:nvSpPr>
          <p:cNvPr id="6" name="Google Shape;1113;p82">
            <a:extLst>
              <a:ext uri="{FF2B5EF4-FFF2-40B4-BE49-F238E27FC236}">
                <a16:creationId xmlns:a16="http://schemas.microsoft.com/office/drawing/2014/main" id="{F27D00B3-2FF5-68E7-C7C3-5F76D43A1952}"/>
              </a:ext>
            </a:extLst>
          </p:cNvPr>
          <p:cNvSpPr txBox="1">
            <a:spLocks/>
          </p:cNvSpPr>
          <p:nvPr/>
        </p:nvSpPr>
        <p:spPr>
          <a:xfrm>
            <a:off x="3009144" y="2235008"/>
            <a:ext cx="2884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it-IT" sz="2000" dirty="0"/>
              <a:t>FER+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69FD05C-DBA4-35B2-7F69-80DC614743AD}"/>
              </a:ext>
            </a:extLst>
          </p:cNvPr>
          <p:cNvSpPr txBox="1"/>
          <p:nvPr/>
        </p:nvSpPr>
        <p:spPr>
          <a:xfrm>
            <a:off x="3263243" y="4378044"/>
            <a:ext cx="489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10 </a:t>
            </a:r>
            <a:r>
              <a:rPr lang="it-IT" sz="1400" dirty="0" err="1"/>
              <a:t>crowd-sourced</a:t>
            </a:r>
            <a:r>
              <a:rPr lang="it-IT" sz="1400" dirty="0"/>
              <a:t> </a:t>
            </a:r>
            <a:r>
              <a:rPr lang="it-IT" sz="1400" dirty="0" err="1"/>
              <a:t>taggers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379D4E-3F95-8C48-6E5A-27CE58A8D720}"/>
              </a:ext>
            </a:extLst>
          </p:cNvPr>
          <p:cNvSpPr txBox="1"/>
          <p:nvPr/>
        </p:nvSpPr>
        <p:spPr>
          <a:xfrm>
            <a:off x="476367" y="4707730"/>
            <a:ext cx="489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Large scale </a:t>
            </a:r>
            <a:r>
              <a:rPr lang="it-IT" sz="1400" dirty="0" err="1"/>
              <a:t>crowd</a:t>
            </a:r>
            <a:r>
              <a:rPr lang="it-IT" dirty="0"/>
              <a:t>-sourcing</a:t>
            </a:r>
          </a:p>
        </p:txBody>
      </p:sp>
    </p:spTree>
    <p:extLst>
      <p:ext uri="{BB962C8B-B14F-4D97-AF65-F5344CB8AC3E}">
        <p14:creationId xmlns:p14="http://schemas.microsoft.com/office/powerpoint/2010/main" val="38452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4937996-6EE7-6A95-9FC9-52E732482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6" y="1544639"/>
            <a:ext cx="7172325" cy="232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3;p86">
            <a:extLst>
              <a:ext uri="{FF2B5EF4-FFF2-40B4-BE49-F238E27FC236}">
                <a16:creationId xmlns:a16="http://schemas.microsoft.com/office/drawing/2014/main" id="{46BF2E6F-3D63-C867-E988-4F6A2E7A1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999" y="851891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Augmentation</a:t>
            </a:r>
            <a:endParaRPr sz="2800" dirty="0"/>
          </a:p>
        </p:txBody>
      </p:sp>
      <p:sp>
        <p:nvSpPr>
          <p:cNvPr id="2" name="Google Shape;1114;p82">
            <a:extLst>
              <a:ext uri="{FF2B5EF4-FFF2-40B4-BE49-F238E27FC236}">
                <a16:creationId xmlns:a16="http://schemas.microsoft.com/office/drawing/2014/main" id="{94E3DA93-8834-9588-E984-F72629A8350E}"/>
              </a:ext>
            </a:extLst>
          </p:cNvPr>
          <p:cNvSpPr txBox="1">
            <a:spLocks/>
          </p:cNvSpPr>
          <p:nvPr/>
        </p:nvSpPr>
        <p:spPr>
          <a:xfrm rot="20740427">
            <a:off x="1340999" y="2528550"/>
            <a:ext cx="99295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horizontal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flip</a:t>
            </a:r>
          </a:p>
        </p:txBody>
      </p:sp>
      <p:sp>
        <p:nvSpPr>
          <p:cNvPr id="3" name="Google Shape;1114;p82">
            <a:extLst>
              <a:ext uri="{FF2B5EF4-FFF2-40B4-BE49-F238E27FC236}">
                <a16:creationId xmlns:a16="http://schemas.microsoft.com/office/drawing/2014/main" id="{2250B49D-FDE0-2414-24B8-98281E3CDB5E}"/>
              </a:ext>
            </a:extLst>
          </p:cNvPr>
          <p:cNvSpPr txBox="1">
            <a:spLocks/>
          </p:cNvSpPr>
          <p:nvPr/>
        </p:nvSpPr>
        <p:spPr>
          <a:xfrm rot="689410">
            <a:off x="2226164" y="2427454"/>
            <a:ext cx="99295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random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rotation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up to 15°</a:t>
            </a:r>
          </a:p>
        </p:txBody>
      </p:sp>
      <p:sp>
        <p:nvSpPr>
          <p:cNvPr id="4" name="Google Shape;1114;p82">
            <a:extLst>
              <a:ext uri="{FF2B5EF4-FFF2-40B4-BE49-F238E27FC236}">
                <a16:creationId xmlns:a16="http://schemas.microsoft.com/office/drawing/2014/main" id="{D8BD9B04-E119-5644-BEF2-8A060C060444}"/>
              </a:ext>
            </a:extLst>
          </p:cNvPr>
          <p:cNvSpPr txBox="1">
            <a:spLocks/>
          </p:cNvSpPr>
          <p:nvPr/>
        </p:nvSpPr>
        <p:spPr>
          <a:xfrm rot="20740427">
            <a:off x="3041832" y="2457586"/>
            <a:ext cx="99295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up to 10%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zoom</a:t>
            </a:r>
          </a:p>
        </p:txBody>
      </p:sp>
      <p:sp>
        <p:nvSpPr>
          <p:cNvPr id="5" name="Google Shape;1114;p82">
            <a:extLst>
              <a:ext uri="{FF2B5EF4-FFF2-40B4-BE49-F238E27FC236}">
                <a16:creationId xmlns:a16="http://schemas.microsoft.com/office/drawing/2014/main" id="{2A4397E3-2FC8-8F38-AD95-212E4F41335D}"/>
              </a:ext>
            </a:extLst>
          </p:cNvPr>
          <p:cNvSpPr txBox="1">
            <a:spLocks/>
          </p:cNvSpPr>
          <p:nvPr/>
        </p:nvSpPr>
        <p:spPr>
          <a:xfrm>
            <a:off x="3996951" y="2449419"/>
            <a:ext cx="99295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vertical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flip</a:t>
            </a:r>
          </a:p>
        </p:txBody>
      </p:sp>
      <p:sp>
        <p:nvSpPr>
          <p:cNvPr id="7" name="Google Shape;1114;p82">
            <a:extLst>
              <a:ext uri="{FF2B5EF4-FFF2-40B4-BE49-F238E27FC236}">
                <a16:creationId xmlns:a16="http://schemas.microsoft.com/office/drawing/2014/main" id="{2B9DF729-7A19-B237-9281-61F9D4DD2777}"/>
              </a:ext>
            </a:extLst>
          </p:cNvPr>
          <p:cNvSpPr txBox="1">
            <a:spLocks/>
          </p:cNvSpPr>
          <p:nvPr/>
        </p:nvSpPr>
        <p:spPr>
          <a:xfrm rot="1085844">
            <a:off x="4938913" y="2490101"/>
            <a:ext cx="99295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vertical shift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up to 10%</a:t>
            </a:r>
          </a:p>
        </p:txBody>
      </p:sp>
      <p:sp>
        <p:nvSpPr>
          <p:cNvPr id="8" name="Google Shape;1114;p82">
            <a:extLst>
              <a:ext uri="{FF2B5EF4-FFF2-40B4-BE49-F238E27FC236}">
                <a16:creationId xmlns:a16="http://schemas.microsoft.com/office/drawing/2014/main" id="{EEC92984-2201-208D-BCEC-6829A9B5D3D1}"/>
              </a:ext>
            </a:extLst>
          </p:cNvPr>
          <p:cNvSpPr txBox="1">
            <a:spLocks/>
          </p:cNvSpPr>
          <p:nvPr/>
        </p:nvSpPr>
        <p:spPr>
          <a:xfrm rot="20740427">
            <a:off x="5907004" y="2458041"/>
            <a:ext cx="117959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horizontal shift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up to 10%</a:t>
            </a:r>
          </a:p>
        </p:txBody>
      </p:sp>
      <p:sp>
        <p:nvSpPr>
          <p:cNvPr id="9" name="Google Shape;1114;p82">
            <a:extLst>
              <a:ext uri="{FF2B5EF4-FFF2-40B4-BE49-F238E27FC236}">
                <a16:creationId xmlns:a16="http://schemas.microsoft.com/office/drawing/2014/main" id="{3F275904-D6C4-EC5F-0D8A-6CC051E66242}"/>
              </a:ext>
            </a:extLst>
          </p:cNvPr>
          <p:cNvSpPr txBox="1">
            <a:spLocks/>
          </p:cNvSpPr>
          <p:nvPr/>
        </p:nvSpPr>
        <p:spPr>
          <a:xfrm rot="1517716">
            <a:off x="6958326" y="2457586"/>
            <a:ext cx="1179593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shear</a:t>
            </a:r>
          </a:p>
          <a:p>
            <a:pPr marL="0" indent="0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up to 10%</a:t>
            </a:r>
          </a:p>
        </p:txBody>
      </p:sp>
    </p:spTree>
    <p:extLst>
      <p:ext uri="{BB962C8B-B14F-4D97-AF65-F5344CB8AC3E}">
        <p14:creationId xmlns:p14="http://schemas.microsoft.com/office/powerpoint/2010/main" val="36251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63;p86">
            <a:extLst>
              <a:ext uri="{FF2B5EF4-FFF2-40B4-BE49-F238E27FC236}">
                <a16:creationId xmlns:a16="http://schemas.microsoft.com/office/drawing/2014/main" id="{DF06450F-6939-58C7-E7C0-30490443A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1</a:t>
            </a:r>
            <a:endParaRPr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E308DF4-45AD-45F0-C7F0-E9393EE3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55" y="1212200"/>
            <a:ext cx="4609714" cy="29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CC85EEC-EA3D-3307-CD4F-4C175F76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928687"/>
            <a:ext cx="2756472" cy="3286125"/>
          </a:xfrm>
          <a:prstGeom prst="rect">
            <a:avLst/>
          </a:prstGeom>
        </p:spPr>
      </p:pic>
      <p:sp>
        <p:nvSpPr>
          <p:cNvPr id="2" name="Google Shape;1167;p86">
            <a:extLst>
              <a:ext uri="{FF2B5EF4-FFF2-40B4-BE49-F238E27FC236}">
                <a16:creationId xmlns:a16="http://schemas.microsoft.com/office/drawing/2014/main" id="{A3E012C8-1420-4051-CE92-46BB2A6B58C2}"/>
              </a:ext>
            </a:extLst>
          </p:cNvPr>
          <p:cNvSpPr txBox="1">
            <a:spLocks/>
          </p:cNvSpPr>
          <p:nvPr/>
        </p:nvSpPr>
        <p:spPr>
          <a:xfrm>
            <a:off x="6010483" y="723300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050" dirty="0" err="1">
                <a:solidFill>
                  <a:schemeClr val="bg1">
                    <a:lumMod val="65000"/>
                  </a:schemeClr>
                </a:solidFill>
              </a:rPr>
              <a:t>KLDivergence</a:t>
            </a:r>
            <a:r>
              <a:rPr lang="it-IT" sz="1050" dirty="0">
                <a:solidFill>
                  <a:schemeClr val="bg1">
                    <a:lumMod val="65000"/>
                  </a:schemeClr>
                </a:solidFill>
              </a:rPr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28823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63;p86">
            <a:extLst>
              <a:ext uri="{FF2B5EF4-FFF2-40B4-BE49-F238E27FC236}">
                <a16:creationId xmlns:a16="http://schemas.microsoft.com/office/drawing/2014/main" id="{DF06450F-6939-58C7-E7C0-30490443A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Residual Network</a:t>
            </a:r>
            <a:endParaRPr dirty="0"/>
          </a:p>
        </p:txBody>
      </p:sp>
      <p:pic>
        <p:nvPicPr>
          <p:cNvPr id="3" name="Immagine 2" descr="Immagine che contiene testo, diagramma, Carattere, Parallelo&#10;&#10;Descrizione generata automaticamente">
            <a:extLst>
              <a:ext uri="{FF2B5EF4-FFF2-40B4-BE49-F238E27FC236}">
                <a16:creationId xmlns:a16="http://schemas.microsoft.com/office/drawing/2014/main" id="{ABD02D70-5DFF-1358-4130-DF806CF9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2" y="1143000"/>
            <a:ext cx="2609237" cy="34004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D677CA6-773C-31A2-CB78-CAF69E21BB60}"/>
              </a:ext>
            </a:extLst>
          </p:cNvPr>
          <p:cNvSpPr txBox="1"/>
          <p:nvPr/>
        </p:nvSpPr>
        <p:spPr>
          <a:xfrm>
            <a:off x="1512470" y="6000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…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1B07E9-F2B8-5A62-53A2-AD80987EB650}"/>
              </a:ext>
            </a:extLst>
          </p:cNvPr>
          <p:cNvSpPr txBox="1"/>
          <p:nvPr/>
        </p:nvSpPr>
        <p:spPr>
          <a:xfrm>
            <a:off x="1512470" y="441007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…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25CD24D-7F01-A84D-68C0-6CBE20F7B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36" y="1282374"/>
            <a:ext cx="5057468" cy="29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16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63;p86">
            <a:extLst>
              <a:ext uri="{FF2B5EF4-FFF2-40B4-BE49-F238E27FC236}">
                <a16:creationId xmlns:a16="http://schemas.microsoft.com/office/drawing/2014/main" id="{DF06450F-6939-58C7-E7C0-30490443AA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EfficientNet </a:t>
            </a:r>
            <a:r>
              <a:rPr lang="en" sz="2000" dirty="0"/>
              <a:t>(Transfer Learning)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BB5616E-925C-9DC8-C4ED-A3A2F3DF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971550"/>
            <a:ext cx="2641559" cy="31242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4B076C09-CC7B-70AA-AD02-56E28274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97" y="935975"/>
            <a:ext cx="3682692" cy="210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72B3306-EE7B-3978-BCA5-8E357156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89639"/>
            <a:ext cx="3492271" cy="18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7;p86">
            <a:extLst>
              <a:ext uri="{FF2B5EF4-FFF2-40B4-BE49-F238E27FC236}">
                <a16:creationId xmlns:a16="http://schemas.microsoft.com/office/drawing/2014/main" id="{4AFFB939-E3DF-817D-E5A5-FC50DED8211B}"/>
              </a:ext>
            </a:extLst>
          </p:cNvPr>
          <p:cNvSpPr txBox="1">
            <a:spLocks/>
          </p:cNvSpPr>
          <p:nvPr/>
        </p:nvSpPr>
        <p:spPr>
          <a:xfrm>
            <a:off x="2986423" y="3189639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/>
              <a:t>Fine</a:t>
            </a:r>
            <a:br>
              <a:rPr lang="it-IT" dirty="0"/>
            </a:br>
            <a:r>
              <a:rPr lang="it-IT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3693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05"/>
          <p:cNvSpPr txBox="1">
            <a:spLocks noGrp="1"/>
          </p:cNvSpPr>
          <p:nvPr>
            <p:ph type="title" idx="13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Model comparison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64133A0-D070-CCD6-2316-493691141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63"/>
          <a:stretch/>
        </p:blipFill>
        <p:spPr>
          <a:xfrm>
            <a:off x="2464405" y="1101015"/>
            <a:ext cx="4215190" cy="492976"/>
          </a:xfrm>
          <a:prstGeom prst="rect">
            <a:avLst/>
          </a:prstGeom>
        </p:spPr>
      </p:pic>
      <p:pic>
        <p:nvPicPr>
          <p:cNvPr id="16388" name="Picture 4" descr="SUBOPTIMaL - Mean Squared Error (MSE)">
            <a:extLst>
              <a:ext uri="{FF2B5EF4-FFF2-40B4-BE49-F238E27FC236}">
                <a16:creationId xmlns:a16="http://schemas.microsoft.com/office/drawing/2014/main" id="{62FF9978-60D0-5817-C388-064D8259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71750"/>
            <a:ext cx="2162175" cy="121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The Minimum Mean Absolute Error (MAE) Challenge | by Roi Polanitzer | Medium">
            <a:extLst>
              <a:ext uri="{FF2B5EF4-FFF2-40B4-BE49-F238E27FC236}">
                <a16:creationId xmlns:a16="http://schemas.microsoft.com/office/drawing/2014/main" id="{004806A2-23F0-89A3-5B93-BBABA052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157" y="2571750"/>
            <a:ext cx="2440593" cy="122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osine similarity: How does it measure the similarity, Maths behind and  usage in Python | by Varun | Towards Data Science">
            <a:extLst>
              <a:ext uri="{FF2B5EF4-FFF2-40B4-BE49-F238E27FC236}">
                <a16:creationId xmlns:a16="http://schemas.microsoft.com/office/drawing/2014/main" id="{40A542EA-88F8-1203-13F0-C3650FDE1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37" y="2701672"/>
            <a:ext cx="2683263" cy="9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DE6FDA98-0A0F-64E9-3DF4-453B7330B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866" y="3985336"/>
            <a:ext cx="2448267" cy="590632"/>
          </a:xfrm>
          <a:prstGeom prst="rect">
            <a:avLst/>
          </a:prstGeom>
        </p:spPr>
      </p:pic>
      <p:sp>
        <p:nvSpPr>
          <p:cNvPr id="29" name="Google Shape;1167;p86">
            <a:extLst>
              <a:ext uri="{FF2B5EF4-FFF2-40B4-BE49-F238E27FC236}">
                <a16:creationId xmlns:a16="http://schemas.microsoft.com/office/drawing/2014/main" id="{F53A44E1-3982-020F-1C03-A0CF8E71A3C1}"/>
              </a:ext>
            </a:extLst>
          </p:cNvPr>
          <p:cNvSpPr txBox="1">
            <a:spLocks/>
          </p:cNvSpPr>
          <p:nvPr/>
        </p:nvSpPr>
        <p:spPr>
          <a:xfrm>
            <a:off x="1613594" y="3689352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 err="1">
                <a:solidFill>
                  <a:schemeClr val="bg1">
                    <a:lumMod val="65000"/>
                  </a:schemeClr>
                </a:solidFill>
              </a:rPr>
              <a:t>KLDivergence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 Loss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65123E1E-46A6-0183-1A55-BD8D8E76B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7649" y="3989713"/>
            <a:ext cx="3146351" cy="478003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516F9404-D230-CB97-DD96-CD6E56BE1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8309" y="4530678"/>
            <a:ext cx="1105029" cy="364546"/>
          </a:xfrm>
          <a:prstGeom prst="rect">
            <a:avLst/>
          </a:prstGeom>
        </p:spPr>
      </p:pic>
      <p:sp>
        <p:nvSpPr>
          <p:cNvPr id="34" name="Google Shape;1167;p86">
            <a:extLst>
              <a:ext uri="{FF2B5EF4-FFF2-40B4-BE49-F238E27FC236}">
                <a16:creationId xmlns:a16="http://schemas.microsoft.com/office/drawing/2014/main" id="{3E14D580-8C7B-446A-88A2-AD898CE88210}"/>
              </a:ext>
            </a:extLst>
          </p:cNvPr>
          <p:cNvSpPr txBox="1">
            <a:spLocks/>
          </p:cNvSpPr>
          <p:nvPr/>
        </p:nvSpPr>
        <p:spPr>
          <a:xfrm>
            <a:off x="4899719" y="4513029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dirty="0"/>
              <a:t>with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C7F9CE-0C82-6F0B-21CF-00C883BD2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46"/>
          <a:stretch/>
        </p:blipFill>
        <p:spPr>
          <a:xfrm>
            <a:off x="2464405" y="1559078"/>
            <a:ext cx="4215190" cy="4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4" name="Google Shape;1734;p115"/>
          <p:cNvGrpSpPr/>
          <p:nvPr/>
        </p:nvGrpSpPr>
        <p:grpSpPr>
          <a:xfrm rot="5400000">
            <a:off x="1584833" y="-922800"/>
            <a:ext cx="2287525" cy="4645562"/>
            <a:chOff x="1458613" y="1506187"/>
            <a:chExt cx="1466847" cy="1989468"/>
          </a:xfrm>
        </p:grpSpPr>
        <p:sp>
          <p:nvSpPr>
            <p:cNvPr id="1735" name="Google Shape;1735;p115"/>
            <p:cNvSpPr/>
            <p:nvPr/>
          </p:nvSpPr>
          <p:spPr>
            <a:xfrm>
              <a:off x="1458613" y="1506187"/>
              <a:ext cx="1466847" cy="1989468"/>
            </a:xfrm>
            <a:custGeom>
              <a:avLst/>
              <a:gdLst/>
              <a:ahLst/>
              <a:cxnLst/>
              <a:rect l="l" t="t" r="r" b="b"/>
              <a:pathLst>
                <a:path w="38016" h="56846" extrusionOk="0">
                  <a:moveTo>
                    <a:pt x="2292" y="0"/>
                  </a:moveTo>
                  <a:cubicBezTo>
                    <a:pt x="1029" y="0"/>
                    <a:pt x="1" y="999"/>
                    <a:pt x="1" y="2262"/>
                  </a:cubicBezTo>
                  <a:lnTo>
                    <a:pt x="1" y="54583"/>
                  </a:lnTo>
                  <a:cubicBezTo>
                    <a:pt x="1" y="55847"/>
                    <a:pt x="1029" y="56846"/>
                    <a:pt x="2292" y="56846"/>
                  </a:cubicBezTo>
                  <a:lnTo>
                    <a:pt x="35753" y="56846"/>
                  </a:lnTo>
                  <a:cubicBezTo>
                    <a:pt x="37016" y="56846"/>
                    <a:pt x="38015" y="55847"/>
                    <a:pt x="38015" y="54583"/>
                  </a:cubicBezTo>
                  <a:lnTo>
                    <a:pt x="38015" y="2262"/>
                  </a:lnTo>
                  <a:cubicBezTo>
                    <a:pt x="38015" y="999"/>
                    <a:pt x="37016" y="0"/>
                    <a:pt x="35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115"/>
            <p:cNvSpPr/>
            <p:nvPr/>
          </p:nvSpPr>
          <p:spPr>
            <a:xfrm>
              <a:off x="2096830" y="3318726"/>
              <a:ext cx="167768" cy="129771"/>
            </a:xfrm>
            <a:custGeom>
              <a:avLst/>
              <a:gdLst/>
              <a:ahLst/>
              <a:cxnLst/>
              <a:rect l="l" t="t" r="r" b="b"/>
              <a:pathLst>
                <a:path w="4348" h="3708" extrusionOk="0">
                  <a:moveTo>
                    <a:pt x="2520" y="1"/>
                  </a:moveTo>
                  <a:cubicBezTo>
                    <a:pt x="2502" y="1"/>
                    <a:pt x="2485" y="1"/>
                    <a:pt x="2468" y="2"/>
                  </a:cubicBezTo>
                  <a:cubicBezTo>
                    <a:pt x="823" y="2"/>
                    <a:pt x="0" y="1999"/>
                    <a:pt x="1175" y="3174"/>
                  </a:cubicBezTo>
                  <a:cubicBezTo>
                    <a:pt x="1543" y="3542"/>
                    <a:pt x="2002" y="3707"/>
                    <a:pt x="2454" y="3707"/>
                  </a:cubicBezTo>
                  <a:cubicBezTo>
                    <a:pt x="3411" y="3707"/>
                    <a:pt x="4339" y="2969"/>
                    <a:pt x="4319" y="1852"/>
                  </a:cubicBezTo>
                  <a:cubicBezTo>
                    <a:pt x="4348" y="841"/>
                    <a:pt x="3524" y="1"/>
                    <a:pt x="2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115"/>
            <p:cNvSpPr/>
            <p:nvPr/>
          </p:nvSpPr>
          <p:spPr>
            <a:xfrm>
              <a:off x="1688741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0" y="30"/>
                    <a:pt x="0" y="1323"/>
                    <a:pt x="882" y="1323"/>
                  </a:cubicBezTo>
                  <a:lnTo>
                    <a:pt x="7168" y="1323"/>
                  </a:lnTo>
                  <a:cubicBezTo>
                    <a:pt x="8020" y="1323"/>
                    <a:pt x="802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115"/>
            <p:cNvSpPr/>
            <p:nvPr/>
          </p:nvSpPr>
          <p:spPr>
            <a:xfrm>
              <a:off x="2386999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1" y="30"/>
                    <a:pt x="1" y="1323"/>
                    <a:pt x="882" y="1323"/>
                  </a:cubicBezTo>
                  <a:lnTo>
                    <a:pt x="7140" y="1323"/>
                  </a:lnTo>
                  <a:cubicBezTo>
                    <a:pt x="8021" y="1323"/>
                    <a:pt x="8021" y="1"/>
                    <a:pt x="7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9" name="Google Shape;1739;p115"/>
          <p:cNvSpPr txBox="1">
            <a:spLocks noGrp="1"/>
          </p:cNvSpPr>
          <p:nvPr>
            <p:ph type="title"/>
          </p:nvPr>
        </p:nvSpPr>
        <p:spPr>
          <a:xfrm>
            <a:off x="5826641" y="2348225"/>
            <a:ext cx="2443419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br>
              <a:rPr lang="en" dirty="0"/>
            </a:br>
            <a:r>
              <a:rPr lang="en" dirty="0"/>
              <a:t>Emotion Recognition</a:t>
            </a:r>
            <a:endParaRPr dirty="0"/>
          </a:p>
        </p:txBody>
      </p:sp>
      <p:sp>
        <p:nvSpPr>
          <p:cNvPr id="1740" name="Google Shape;1740;p115"/>
          <p:cNvSpPr txBox="1">
            <a:spLocks noGrp="1"/>
          </p:cNvSpPr>
          <p:nvPr>
            <p:ph type="subTitle" idx="1"/>
          </p:nvPr>
        </p:nvSpPr>
        <p:spPr>
          <a:xfrm rot="16200000">
            <a:off x="-317907" y="3559145"/>
            <a:ext cx="1265274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EfficientNet</a:t>
            </a:r>
            <a:endParaRPr dirty="0"/>
          </a:p>
        </p:txBody>
      </p:sp>
      <p:pic>
        <p:nvPicPr>
          <p:cNvPr id="2" name="demo_video_resnet_luca">
            <a:hlinkClick r:id="" action="ppaction://media"/>
            <a:extLst>
              <a:ext uri="{FF2B5EF4-FFF2-40B4-BE49-F238E27FC236}">
                <a16:creationId xmlns:a16="http://schemas.microsoft.com/office/drawing/2014/main" id="{4355D3F0-E1CF-AA36-35CF-8C4C85301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9076" y="488752"/>
            <a:ext cx="3890301" cy="1787141"/>
          </a:xfrm>
          <a:prstGeom prst="rect">
            <a:avLst/>
          </a:prstGeom>
        </p:spPr>
      </p:pic>
      <p:grpSp>
        <p:nvGrpSpPr>
          <p:cNvPr id="3" name="Google Shape;1734;p115">
            <a:extLst>
              <a:ext uri="{FF2B5EF4-FFF2-40B4-BE49-F238E27FC236}">
                <a16:creationId xmlns:a16="http://schemas.microsoft.com/office/drawing/2014/main" id="{B244C533-3115-A457-0915-3FA2866C4E01}"/>
              </a:ext>
            </a:extLst>
          </p:cNvPr>
          <p:cNvGrpSpPr/>
          <p:nvPr/>
        </p:nvGrpSpPr>
        <p:grpSpPr>
          <a:xfrm rot="16200000">
            <a:off x="1584833" y="1497707"/>
            <a:ext cx="2287525" cy="4645562"/>
            <a:chOff x="1458613" y="1506187"/>
            <a:chExt cx="1466847" cy="1989468"/>
          </a:xfrm>
        </p:grpSpPr>
        <p:sp>
          <p:nvSpPr>
            <p:cNvPr id="4" name="Google Shape;1735;p115">
              <a:extLst>
                <a:ext uri="{FF2B5EF4-FFF2-40B4-BE49-F238E27FC236}">
                  <a16:creationId xmlns:a16="http://schemas.microsoft.com/office/drawing/2014/main" id="{45EAFF96-407A-DF09-9A33-3606FFB602AE}"/>
                </a:ext>
              </a:extLst>
            </p:cNvPr>
            <p:cNvSpPr/>
            <p:nvPr/>
          </p:nvSpPr>
          <p:spPr>
            <a:xfrm>
              <a:off x="1458613" y="1506187"/>
              <a:ext cx="1466847" cy="1989468"/>
            </a:xfrm>
            <a:custGeom>
              <a:avLst/>
              <a:gdLst/>
              <a:ahLst/>
              <a:cxnLst/>
              <a:rect l="l" t="t" r="r" b="b"/>
              <a:pathLst>
                <a:path w="38016" h="56846" extrusionOk="0">
                  <a:moveTo>
                    <a:pt x="2292" y="0"/>
                  </a:moveTo>
                  <a:cubicBezTo>
                    <a:pt x="1029" y="0"/>
                    <a:pt x="1" y="999"/>
                    <a:pt x="1" y="2262"/>
                  </a:cubicBezTo>
                  <a:lnTo>
                    <a:pt x="1" y="54583"/>
                  </a:lnTo>
                  <a:cubicBezTo>
                    <a:pt x="1" y="55847"/>
                    <a:pt x="1029" y="56846"/>
                    <a:pt x="2292" y="56846"/>
                  </a:cubicBezTo>
                  <a:lnTo>
                    <a:pt x="35753" y="56846"/>
                  </a:lnTo>
                  <a:cubicBezTo>
                    <a:pt x="37016" y="56846"/>
                    <a:pt x="38015" y="55847"/>
                    <a:pt x="38015" y="54583"/>
                  </a:cubicBezTo>
                  <a:lnTo>
                    <a:pt x="38015" y="2262"/>
                  </a:lnTo>
                  <a:cubicBezTo>
                    <a:pt x="38015" y="999"/>
                    <a:pt x="37016" y="0"/>
                    <a:pt x="35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736;p115">
              <a:extLst>
                <a:ext uri="{FF2B5EF4-FFF2-40B4-BE49-F238E27FC236}">
                  <a16:creationId xmlns:a16="http://schemas.microsoft.com/office/drawing/2014/main" id="{CA22001C-7984-8D43-7FC6-0F3EF3E2E017}"/>
                </a:ext>
              </a:extLst>
            </p:cNvPr>
            <p:cNvSpPr/>
            <p:nvPr/>
          </p:nvSpPr>
          <p:spPr>
            <a:xfrm>
              <a:off x="2096830" y="3318726"/>
              <a:ext cx="167768" cy="129771"/>
            </a:xfrm>
            <a:custGeom>
              <a:avLst/>
              <a:gdLst/>
              <a:ahLst/>
              <a:cxnLst/>
              <a:rect l="l" t="t" r="r" b="b"/>
              <a:pathLst>
                <a:path w="4348" h="3708" extrusionOk="0">
                  <a:moveTo>
                    <a:pt x="2520" y="1"/>
                  </a:moveTo>
                  <a:cubicBezTo>
                    <a:pt x="2502" y="1"/>
                    <a:pt x="2485" y="1"/>
                    <a:pt x="2468" y="2"/>
                  </a:cubicBezTo>
                  <a:cubicBezTo>
                    <a:pt x="823" y="2"/>
                    <a:pt x="0" y="1999"/>
                    <a:pt x="1175" y="3174"/>
                  </a:cubicBezTo>
                  <a:cubicBezTo>
                    <a:pt x="1543" y="3542"/>
                    <a:pt x="2002" y="3707"/>
                    <a:pt x="2454" y="3707"/>
                  </a:cubicBezTo>
                  <a:cubicBezTo>
                    <a:pt x="3411" y="3707"/>
                    <a:pt x="4339" y="2969"/>
                    <a:pt x="4319" y="1852"/>
                  </a:cubicBezTo>
                  <a:cubicBezTo>
                    <a:pt x="4348" y="841"/>
                    <a:pt x="3524" y="1"/>
                    <a:pt x="2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737;p115">
              <a:extLst>
                <a:ext uri="{FF2B5EF4-FFF2-40B4-BE49-F238E27FC236}">
                  <a16:creationId xmlns:a16="http://schemas.microsoft.com/office/drawing/2014/main" id="{06B081E1-1A43-28B6-AC28-26B3FACBB4B3}"/>
                </a:ext>
              </a:extLst>
            </p:cNvPr>
            <p:cNvSpPr/>
            <p:nvPr/>
          </p:nvSpPr>
          <p:spPr>
            <a:xfrm>
              <a:off x="1688741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0" y="30"/>
                    <a:pt x="0" y="1323"/>
                    <a:pt x="882" y="1323"/>
                  </a:cubicBezTo>
                  <a:lnTo>
                    <a:pt x="7168" y="1323"/>
                  </a:lnTo>
                  <a:cubicBezTo>
                    <a:pt x="8020" y="1323"/>
                    <a:pt x="8020" y="1"/>
                    <a:pt x="7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738;p115">
              <a:extLst>
                <a:ext uri="{FF2B5EF4-FFF2-40B4-BE49-F238E27FC236}">
                  <a16:creationId xmlns:a16="http://schemas.microsoft.com/office/drawing/2014/main" id="{A0799C22-17D6-A38B-9C9A-2EC0BA7CE1CC}"/>
                </a:ext>
              </a:extLst>
            </p:cNvPr>
            <p:cNvSpPr/>
            <p:nvPr/>
          </p:nvSpPr>
          <p:spPr>
            <a:xfrm>
              <a:off x="2386999" y="3359883"/>
              <a:ext cx="309490" cy="46302"/>
            </a:xfrm>
            <a:custGeom>
              <a:avLst/>
              <a:gdLst/>
              <a:ahLst/>
              <a:cxnLst/>
              <a:rect l="l" t="t" r="r" b="b"/>
              <a:pathLst>
                <a:path w="8021" h="1323" extrusionOk="0">
                  <a:moveTo>
                    <a:pt x="882" y="1"/>
                  </a:moveTo>
                  <a:cubicBezTo>
                    <a:pt x="1" y="30"/>
                    <a:pt x="1" y="1323"/>
                    <a:pt x="882" y="1323"/>
                  </a:cubicBezTo>
                  <a:lnTo>
                    <a:pt x="7140" y="1323"/>
                  </a:lnTo>
                  <a:cubicBezTo>
                    <a:pt x="8021" y="1323"/>
                    <a:pt x="8021" y="1"/>
                    <a:pt x="7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demo_video_EN">
            <a:hlinkClick r:id="" action="ppaction://media"/>
            <a:extLst>
              <a:ext uri="{FF2B5EF4-FFF2-40B4-BE49-F238E27FC236}">
                <a16:creationId xmlns:a16="http://schemas.microsoft.com/office/drawing/2014/main" id="{62AE9A97-B3E1-38C5-CC65-096E252B72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9450" y="2922262"/>
            <a:ext cx="3890301" cy="1787141"/>
          </a:xfrm>
          <a:prstGeom prst="rect">
            <a:avLst/>
          </a:prstGeom>
        </p:spPr>
      </p:pic>
      <p:sp>
        <p:nvSpPr>
          <p:cNvPr id="10" name="Google Shape;1740;p115">
            <a:extLst>
              <a:ext uri="{FF2B5EF4-FFF2-40B4-BE49-F238E27FC236}">
                <a16:creationId xmlns:a16="http://schemas.microsoft.com/office/drawing/2014/main" id="{C5F6FDC9-6BD1-3AA2-373C-000B09A9C465}"/>
              </a:ext>
            </a:extLst>
          </p:cNvPr>
          <p:cNvSpPr txBox="1">
            <a:spLocks/>
          </p:cNvSpPr>
          <p:nvPr/>
        </p:nvSpPr>
        <p:spPr>
          <a:xfrm rot="16200000">
            <a:off x="-322970" y="1396843"/>
            <a:ext cx="1265274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Josefin Sans"/>
              <a:buNone/>
              <a:defRPr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it-IT" dirty="0" err="1"/>
              <a:t>ResNet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447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9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50" y="2047474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Activity</a:t>
            </a:r>
            <a:br>
              <a:rPr lang="en" dirty="0"/>
            </a:br>
            <a:r>
              <a:rPr lang="en" dirty="0"/>
              <a:t>Recognition</a:t>
            </a:r>
            <a:endParaRPr dirty="0"/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13" y="2059511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Facial Emotion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Recognition</a:t>
            </a:r>
            <a:endParaRPr dirty="0"/>
          </a:p>
        </p:txBody>
      </p:sp>
      <p:sp>
        <p:nvSpPr>
          <p:cNvPr id="1049" name="Google Shape;1049;p76"/>
          <p:cNvSpPr txBox="1">
            <a:spLocks noGrp="1"/>
          </p:cNvSpPr>
          <p:nvPr>
            <p:ph type="subTitle" idx="2"/>
          </p:nvPr>
        </p:nvSpPr>
        <p:spPr>
          <a:xfrm>
            <a:off x="5051613" y="267303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 signals</a:t>
            </a:r>
            <a:endParaRPr dirty="0"/>
          </a:p>
        </p:txBody>
      </p:sp>
      <p:sp>
        <p:nvSpPr>
          <p:cNvPr id="1050" name="Google Shape;1050;p76"/>
          <p:cNvSpPr txBox="1">
            <a:spLocks noGrp="1"/>
          </p:cNvSpPr>
          <p:nvPr>
            <p:ph type="subTitle" idx="4"/>
          </p:nvPr>
        </p:nvSpPr>
        <p:spPr>
          <a:xfrm>
            <a:off x="1536200" y="2640812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1D signals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2727000" y="384250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VIP lookalike</a:t>
            </a:r>
            <a:endParaRPr dirty="0"/>
          </a:p>
        </p:txBody>
      </p:sp>
      <p:sp>
        <p:nvSpPr>
          <p:cNvPr id="1054" name="Google Shape;1054;p76"/>
          <p:cNvSpPr txBox="1">
            <a:spLocks noGrp="1"/>
          </p:cNvSpPr>
          <p:nvPr>
            <p:ph type="subTitle" idx="8"/>
          </p:nvPr>
        </p:nvSpPr>
        <p:spPr>
          <a:xfrm>
            <a:off x="3328950" y="4161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retrieval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845164" y="116522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4052400" y="314277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500" y="2571750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VIP lookalike</a:t>
            </a:r>
            <a:br>
              <a:rPr lang="en" dirty="0"/>
            </a:br>
            <a:r>
              <a:rPr lang="en" i="1" dirty="0"/>
              <a:t>retrieval</a:t>
            </a:r>
            <a:endParaRPr i="1"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42577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87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6133CE9-CFE5-BD99-5FAF-AF1B08D416F9}"/>
              </a:ext>
            </a:extLst>
          </p:cNvPr>
          <p:cNvSpPr txBox="1"/>
          <p:nvPr/>
        </p:nvSpPr>
        <p:spPr>
          <a:xfrm>
            <a:off x="650836" y="830628"/>
            <a:ext cx="7953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100" dirty="0" err="1"/>
              <a:t>CelebA</a:t>
            </a:r>
            <a:r>
              <a:rPr lang="it-IT" sz="1100" dirty="0"/>
              <a:t> (</a:t>
            </a:r>
            <a:r>
              <a:rPr lang="it-IT" sz="1100" dirty="0" err="1"/>
              <a:t>aligned</a:t>
            </a:r>
            <a:r>
              <a:rPr lang="it-IT" sz="1100" dirty="0"/>
              <a:t>) + </a:t>
            </a:r>
            <a:r>
              <a:rPr lang="it-IT" sz="1100" dirty="0" err="1"/>
              <a:t>CelebFaces</a:t>
            </a:r>
            <a:r>
              <a:rPr lang="it-IT" sz="1100" dirty="0"/>
              <a:t> </a:t>
            </a:r>
            <a:r>
              <a:rPr lang="it-IT" sz="1100" dirty="0" err="1"/>
              <a:t>Attributes</a:t>
            </a:r>
            <a:r>
              <a:rPr lang="it-IT" sz="1100" dirty="0"/>
              <a:t> (</a:t>
            </a:r>
            <a:r>
              <a:rPr lang="it-IT" sz="1100" dirty="0" err="1"/>
              <a:t>CelebA</a:t>
            </a:r>
            <a:r>
              <a:rPr lang="it-IT" sz="1100" dirty="0"/>
              <a:t>)</a:t>
            </a:r>
          </a:p>
        </p:txBody>
      </p:sp>
      <p:sp>
        <p:nvSpPr>
          <p:cNvPr id="2" name="Google Shape;1766;p117">
            <a:extLst>
              <a:ext uri="{FF2B5EF4-FFF2-40B4-BE49-F238E27FC236}">
                <a16:creationId xmlns:a16="http://schemas.microsoft.com/office/drawing/2014/main" id="{3987963E-4070-CC40-70AB-286DB08ACCD3}"/>
              </a:ext>
            </a:extLst>
          </p:cNvPr>
          <p:cNvSpPr txBox="1"/>
          <p:nvPr/>
        </p:nvSpPr>
        <p:spPr>
          <a:xfrm>
            <a:off x="1204938" y="2264682"/>
            <a:ext cx="297365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202,599 celebrities</a:t>
            </a:r>
            <a:endParaRPr sz="2000" b="1" dirty="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" name="Google Shape;1787;p117">
            <a:extLst>
              <a:ext uri="{FF2B5EF4-FFF2-40B4-BE49-F238E27FC236}">
                <a16:creationId xmlns:a16="http://schemas.microsoft.com/office/drawing/2014/main" id="{A653F553-3A68-E0C3-B27E-E175D2EC7910}"/>
              </a:ext>
            </a:extLst>
          </p:cNvPr>
          <p:cNvGrpSpPr/>
          <p:nvPr/>
        </p:nvGrpSpPr>
        <p:grpSpPr>
          <a:xfrm>
            <a:off x="989956" y="2477762"/>
            <a:ext cx="393502" cy="485416"/>
            <a:chOff x="3330525" y="4399275"/>
            <a:chExt cx="390650" cy="481850"/>
          </a:xfrm>
        </p:grpSpPr>
        <p:sp>
          <p:nvSpPr>
            <p:cNvPr id="4" name="Google Shape;1788;p117">
              <a:extLst>
                <a:ext uri="{FF2B5EF4-FFF2-40B4-BE49-F238E27FC236}">
                  <a16:creationId xmlns:a16="http://schemas.microsoft.com/office/drawing/2014/main" id="{73B903EC-2366-869B-B60C-F40C86A2DC3F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" name="Google Shape;1789;p117">
              <a:extLst>
                <a:ext uri="{FF2B5EF4-FFF2-40B4-BE49-F238E27FC236}">
                  <a16:creationId xmlns:a16="http://schemas.microsoft.com/office/drawing/2014/main" id="{99F6D730-ED38-25F5-F559-4FCA6055B2B3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6" name="Google Shape;1790;p117">
              <a:extLst>
                <a:ext uri="{FF2B5EF4-FFF2-40B4-BE49-F238E27FC236}">
                  <a16:creationId xmlns:a16="http://schemas.microsoft.com/office/drawing/2014/main" id="{6F4AD8AA-6361-81D7-5768-64DD8AE24611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7" name="Google Shape;1791;p117">
              <a:extLst>
                <a:ext uri="{FF2B5EF4-FFF2-40B4-BE49-F238E27FC236}">
                  <a16:creationId xmlns:a16="http://schemas.microsoft.com/office/drawing/2014/main" id="{C8900EA6-319B-BCA6-16F2-A8E8330279FF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" name="Google Shape;1792;p117">
              <a:extLst>
                <a:ext uri="{FF2B5EF4-FFF2-40B4-BE49-F238E27FC236}">
                  <a16:creationId xmlns:a16="http://schemas.microsoft.com/office/drawing/2014/main" id="{9997D979-1C23-DD59-F2A0-CE5CBEC3B842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1793;p117">
              <a:extLst>
                <a:ext uri="{FF2B5EF4-FFF2-40B4-BE49-F238E27FC236}">
                  <a16:creationId xmlns:a16="http://schemas.microsoft.com/office/drawing/2014/main" id="{1A9ED60A-FF51-297A-23EB-0201F0A53D66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1794;p117">
              <a:extLst>
                <a:ext uri="{FF2B5EF4-FFF2-40B4-BE49-F238E27FC236}">
                  <a16:creationId xmlns:a16="http://schemas.microsoft.com/office/drawing/2014/main" id="{5D90E80D-7BDC-51EC-8884-BF0A5E6C337E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11" name="Google Shape;1801;p117">
            <a:extLst>
              <a:ext uri="{FF2B5EF4-FFF2-40B4-BE49-F238E27FC236}">
                <a16:creationId xmlns:a16="http://schemas.microsoft.com/office/drawing/2014/main" id="{6AEFE8DE-8F55-36E1-D87F-85E619D35944}"/>
              </a:ext>
            </a:extLst>
          </p:cNvPr>
          <p:cNvSpPr/>
          <p:nvPr/>
        </p:nvSpPr>
        <p:spPr>
          <a:xfrm>
            <a:off x="1491708" y="2643796"/>
            <a:ext cx="2513100" cy="214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803;p117">
            <a:extLst>
              <a:ext uri="{FF2B5EF4-FFF2-40B4-BE49-F238E27FC236}">
                <a16:creationId xmlns:a16="http://schemas.microsoft.com/office/drawing/2014/main" id="{BA6B75CD-D42E-85FA-4F42-19CA0A809EA8}"/>
              </a:ext>
            </a:extLst>
          </p:cNvPr>
          <p:cNvSpPr/>
          <p:nvPr/>
        </p:nvSpPr>
        <p:spPr>
          <a:xfrm>
            <a:off x="1491709" y="2643796"/>
            <a:ext cx="240874" cy="208633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766;p117">
            <a:extLst>
              <a:ext uri="{FF2B5EF4-FFF2-40B4-BE49-F238E27FC236}">
                <a16:creationId xmlns:a16="http://schemas.microsoft.com/office/drawing/2014/main" id="{1C11D0E2-26EC-5EF5-EE44-8FFE0E79B0C9}"/>
              </a:ext>
            </a:extLst>
          </p:cNvPr>
          <p:cNvSpPr txBox="1"/>
          <p:nvPr/>
        </p:nvSpPr>
        <p:spPr>
          <a:xfrm>
            <a:off x="1198291" y="2917491"/>
            <a:ext cx="2973657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rPr>
              <a:t>10,177 unique</a:t>
            </a:r>
            <a:endParaRPr sz="1600" dirty="0">
              <a:solidFill>
                <a:schemeClr val="accent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4F77D8-D348-5464-D984-F23B94E8D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40" y="1403328"/>
            <a:ext cx="3645599" cy="248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110;p82">
            <a:extLst>
              <a:ext uri="{FF2B5EF4-FFF2-40B4-BE49-F238E27FC236}">
                <a16:creationId xmlns:a16="http://schemas.microsoft.com/office/drawing/2014/main" id="{FB835D91-81D3-C860-4D5E-767F0EF32D84}"/>
              </a:ext>
            </a:extLst>
          </p:cNvPr>
          <p:cNvSpPr/>
          <p:nvPr/>
        </p:nvSpPr>
        <p:spPr>
          <a:xfrm>
            <a:off x="6018600" y="1007280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1111;p82">
            <a:extLst>
              <a:ext uri="{FF2B5EF4-FFF2-40B4-BE49-F238E27FC236}">
                <a16:creationId xmlns:a16="http://schemas.microsoft.com/office/drawing/2014/main" id="{C94AA233-FA13-94B5-0FE7-E7AEB90849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69449" y="207817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VGGFace</a:t>
            </a:r>
            <a:endParaRPr dirty="0"/>
          </a:p>
        </p:txBody>
      </p:sp>
      <p:sp>
        <p:nvSpPr>
          <p:cNvPr id="30" name="Google Shape;1112;p82">
            <a:extLst>
              <a:ext uri="{FF2B5EF4-FFF2-40B4-BE49-F238E27FC236}">
                <a16:creationId xmlns:a16="http://schemas.microsoft.com/office/drawing/2014/main" id="{4F6F614C-E12F-5B10-291A-3E8B2FA60A0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069399" y="2370187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2"/>
                </a:solidFill>
              </a:rPr>
              <a:t>B</a:t>
            </a:r>
            <a:r>
              <a:rPr lang="en" dirty="0">
                <a:solidFill>
                  <a:schemeClr val="dk2"/>
                </a:solidFill>
              </a:rPr>
              <a:t>ased on ResNet50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</a:rPr>
              <a:t>Avg pooling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</a:rPr>
              <a:t>224x224 (zero-centered)</a:t>
            </a:r>
            <a:endParaRPr sz="1100" i="1" dirty="0">
              <a:solidFill>
                <a:schemeClr val="dk2"/>
              </a:solidFill>
            </a:endParaRPr>
          </a:p>
        </p:txBody>
      </p:sp>
      <p:sp>
        <p:nvSpPr>
          <p:cNvPr id="31" name="Google Shape;1113;p82">
            <a:extLst>
              <a:ext uri="{FF2B5EF4-FFF2-40B4-BE49-F238E27FC236}">
                <a16:creationId xmlns:a16="http://schemas.microsoft.com/office/drawing/2014/main" id="{5EC76A5D-C12A-30CF-9A4A-D3659A62032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189787" y="2078175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MobileNetv2</a:t>
            </a:r>
            <a:endParaRPr dirty="0"/>
          </a:p>
        </p:txBody>
      </p:sp>
      <p:sp>
        <p:nvSpPr>
          <p:cNvPr id="32" name="Google Shape;1114;p82">
            <a:extLst>
              <a:ext uri="{FF2B5EF4-FFF2-40B4-BE49-F238E27FC236}">
                <a16:creationId xmlns:a16="http://schemas.microsoft.com/office/drawing/2014/main" id="{16ADBF7A-DD9D-1A4E-EC7F-C028DCE8637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189799" y="2370187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ImageNet weights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</a:rPr>
              <a:t>Max pooling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</a:rPr>
              <a:t>224x224 (normalized)</a:t>
            </a:r>
            <a:endParaRPr sz="1100" i="1" dirty="0">
              <a:solidFill>
                <a:schemeClr val="dk2"/>
              </a:solidFill>
            </a:endParaRPr>
          </a:p>
        </p:txBody>
      </p:sp>
      <p:sp>
        <p:nvSpPr>
          <p:cNvPr id="33" name="Google Shape;1115;p82">
            <a:extLst>
              <a:ext uri="{FF2B5EF4-FFF2-40B4-BE49-F238E27FC236}">
                <a16:creationId xmlns:a16="http://schemas.microsoft.com/office/drawing/2014/main" id="{AF036471-C17E-C724-25BA-7519FC3AD2D5}"/>
              </a:ext>
            </a:extLst>
          </p:cNvPr>
          <p:cNvSpPr/>
          <p:nvPr/>
        </p:nvSpPr>
        <p:spPr>
          <a:xfrm>
            <a:off x="2138937" y="1007305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4" name="Google Shape;1116;p82">
            <a:extLst>
              <a:ext uri="{FF2B5EF4-FFF2-40B4-BE49-F238E27FC236}">
                <a16:creationId xmlns:a16="http://schemas.microsoft.com/office/drawing/2014/main" id="{38E0A98D-5394-8FF7-AF22-1FC0584114EA}"/>
              </a:ext>
            </a:extLst>
          </p:cNvPr>
          <p:cNvGrpSpPr/>
          <p:nvPr/>
        </p:nvGrpSpPr>
        <p:grpSpPr>
          <a:xfrm>
            <a:off x="2340678" y="1347512"/>
            <a:ext cx="582917" cy="305936"/>
            <a:chOff x="2084325" y="363300"/>
            <a:chExt cx="484150" cy="254100"/>
          </a:xfrm>
        </p:grpSpPr>
        <p:sp>
          <p:nvSpPr>
            <p:cNvPr id="35" name="Google Shape;1117;p82">
              <a:extLst>
                <a:ext uri="{FF2B5EF4-FFF2-40B4-BE49-F238E27FC236}">
                  <a16:creationId xmlns:a16="http://schemas.microsoft.com/office/drawing/2014/main" id="{D0EF017E-A3B4-A4C6-A1E9-CA4D67C2ECB9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6" name="Google Shape;1118;p82">
              <a:extLst>
                <a:ext uri="{FF2B5EF4-FFF2-40B4-BE49-F238E27FC236}">
                  <a16:creationId xmlns:a16="http://schemas.microsoft.com/office/drawing/2014/main" id="{1E0CF7D5-5A32-BD64-23E3-8087E042437A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8775;p154">
            <a:extLst>
              <a:ext uri="{FF2B5EF4-FFF2-40B4-BE49-F238E27FC236}">
                <a16:creationId xmlns:a16="http://schemas.microsoft.com/office/drawing/2014/main" id="{325B6D12-9392-42C4-A533-6635C42B29E2}"/>
              </a:ext>
            </a:extLst>
          </p:cNvPr>
          <p:cNvGrpSpPr/>
          <p:nvPr/>
        </p:nvGrpSpPr>
        <p:grpSpPr>
          <a:xfrm>
            <a:off x="6236921" y="1236493"/>
            <a:ext cx="549757" cy="527943"/>
            <a:chOff x="-57570350" y="3982600"/>
            <a:chExt cx="319800" cy="319800"/>
          </a:xfrm>
          <a:solidFill>
            <a:srgbClr val="1A4568"/>
          </a:solidFill>
        </p:grpSpPr>
        <p:sp>
          <p:nvSpPr>
            <p:cNvPr id="38" name="Google Shape;8776;p154">
              <a:extLst>
                <a:ext uri="{FF2B5EF4-FFF2-40B4-BE49-F238E27FC236}">
                  <a16:creationId xmlns:a16="http://schemas.microsoft.com/office/drawing/2014/main" id="{9077DE46-21E0-86DE-F6B0-BC173336B45F}"/>
                </a:ext>
              </a:extLst>
            </p:cNvPr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8777;p154">
              <a:extLst>
                <a:ext uri="{FF2B5EF4-FFF2-40B4-BE49-F238E27FC236}">
                  <a16:creationId xmlns:a16="http://schemas.microsoft.com/office/drawing/2014/main" id="{3B9A92B8-5393-9F34-675A-911D5DE9D727}"/>
                </a:ext>
              </a:extLst>
            </p:cNvPr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8778;p154">
              <a:extLst>
                <a:ext uri="{FF2B5EF4-FFF2-40B4-BE49-F238E27FC236}">
                  <a16:creationId xmlns:a16="http://schemas.microsoft.com/office/drawing/2014/main" id="{3B42AB27-58D5-EE50-A16D-30507BEA15C9}"/>
                </a:ext>
              </a:extLst>
            </p:cNvPr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8779;p154">
              <a:extLst>
                <a:ext uri="{FF2B5EF4-FFF2-40B4-BE49-F238E27FC236}">
                  <a16:creationId xmlns:a16="http://schemas.microsoft.com/office/drawing/2014/main" id="{EFDC5059-4BF8-E86D-1D4E-E6266FEF4BA0}"/>
                </a:ext>
              </a:extLst>
            </p:cNvPr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1111;p82">
            <a:extLst>
              <a:ext uri="{FF2B5EF4-FFF2-40B4-BE49-F238E27FC236}">
                <a16:creationId xmlns:a16="http://schemas.microsoft.com/office/drawing/2014/main" id="{9DFC74C7-FD4F-1A2D-A4BA-FFF0D3B42F7B}"/>
              </a:ext>
            </a:extLst>
          </p:cNvPr>
          <p:cNvSpPr txBox="1">
            <a:spLocks/>
          </p:cNvSpPr>
          <p:nvPr/>
        </p:nvSpPr>
        <p:spPr>
          <a:xfrm>
            <a:off x="0" y="303889"/>
            <a:ext cx="9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it-IT" dirty="0"/>
              <a:t>Feature </a:t>
            </a:r>
            <a:r>
              <a:rPr lang="it-IT" dirty="0" err="1"/>
              <a:t>extractors</a:t>
            </a:r>
            <a:endParaRPr lang="it-IT" dirty="0"/>
          </a:p>
        </p:txBody>
      </p:sp>
      <p:sp>
        <p:nvSpPr>
          <p:cNvPr id="43" name="Google Shape;1114;p82">
            <a:extLst>
              <a:ext uri="{FF2B5EF4-FFF2-40B4-BE49-F238E27FC236}">
                <a16:creationId xmlns:a16="http://schemas.microsoft.com/office/drawing/2014/main" id="{5B81E148-11F2-AE42-B7B0-643633C0C488}"/>
              </a:ext>
            </a:extLst>
          </p:cNvPr>
          <p:cNvSpPr txBox="1">
            <a:spLocks/>
          </p:cNvSpPr>
          <p:nvPr/>
        </p:nvSpPr>
        <p:spPr>
          <a:xfrm>
            <a:off x="1" y="4696853"/>
            <a:ext cx="9143999" cy="35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05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Applied only to the first 10000 images due to limited computational resources</a:t>
            </a:r>
          </a:p>
        </p:txBody>
      </p:sp>
      <p:sp>
        <p:nvSpPr>
          <p:cNvPr id="44" name="Google Shape;9645;p156">
            <a:extLst>
              <a:ext uri="{FF2B5EF4-FFF2-40B4-BE49-F238E27FC236}">
                <a16:creationId xmlns:a16="http://schemas.microsoft.com/office/drawing/2014/main" id="{646CE7F6-165C-A20D-5839-DA8C8A496D9C}"/>
              </a:ext>
            </a:extLst>
          </p:cNvPr>
          <p:cNvSpPr/>
          <p:nvPr/>
        </p:nvSpPr>
        <p:spPr>
          <a:xfrm>
            <a:off x="4400298" y="3342515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1114;p82">
            <a:extLst>
              <a:ext uri="{FF2B5EF4-FFF2-40B4-BE49-F238E27FC236}">
                <a16:creationId xmlns:a16="http://schemas.microsoft.com/office/drawing/2014/main" id="{B7C7860D-3258-B04B-5725-241FB4020FD3}"/>
              </a:ext>
            </a:extLst>
          </p:cNvPr>
          <p:cNvSpPr txBox="1">
            <a:spLocks/>
          </p:cNvSpPr>
          <p:nvPr/>
        </p:nvSpPr>
        <p:spPr>
          <a:xfrm>
            <a:off x="3125337" y="3703003"/>
            <a:ext cx="2884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 err="1"/>
              <a:t>KDTree</a:t>
            </a:r>
            <a:endParaRPr lang="en-US" dirty="0"/>
          </a:p>
          <a:p>
            <a:pPr marL="0" indent="0"/>
            <a:r>
              <a:rPr lang="en-US" sz="1100" i="1" dirty="0"/>
              <a:t>(Euclidean / Manhattan distance)</a:t>
            </a:r>
          </a:p>
        </p:txBody>
      </p:sp>
    </p:spTree>
    <p:extLst>
      <p:ext uri="{BB962C8B-B14F-4D97-AF65-F5344CB8AC3E}">
        <p14:creationId xmlns:p14="http://schemas.microsoft.com/office/powerpoint/2010/main" val="44073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br>
              <a:rPr lang="en" dirty="0"/>
            </a:br>
            <a:r>
              <a:rPr lang="en" sz="1800" i="1" dirty="0"/>
              <a:t>(with attributes)</a:t>
            </a:r>
            <a:endParaRPr i="1" dirty="0"/>
          </a:p>
        </p:txBody>
      </p:sp>
      <p:sp>
        <p:nvSpPr>
          <p:cNvPr id="2" name="Google Shape;1326;p97">
            <a:extLst>
              <a:ext uri="{FF2B5EF4-FFF2-40B4-BE49-F238E27FC236}">
                <a16:creationId xmlns:a16="http://schemas.microsoft.com/office/drawing/2014/main" id="{0CE332FC-6722-EAA0-80A4-6B619D925F7E}"/>
              </a:ext>
            </a:extLst>
          </p:cNvPr>
          <p:cNvSpPr/>
          <p:nvPr/>
        </p:nvSpPr>
        <p:spPr>
          <a:xfrm>
            <a:off x="5158571" y="1343595"/>
            <a:ext cx="669300" cy="66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327;p97">
            <a:extLst>
              <a:ext uri="{FF2B5EF4-FFF2-40B4-BE49-F238E27FC236}">
                <a16:creationId xmlns:a16="http://schemas.microsoft.com/office/drawing/2014/main" id="{A48605C3-8D0F-8280-8A7C-42C84388977B}"/>
              </a:ext>
            </a:extLst>
          </p:cNvPr>
          <p:cNvSpPr/>
          <p:nvPr/>
        </p:nvSpPr>
        <p:spPr>
          <a:xfrm>
            <a:off x="3316130" y="2463556"/>
            <a:ext cx="669300" cy="66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328;p97">
            <a:extLst>
              <a:ext uri="{FF2B5EF4-FFF2-40B4-BE49-F238E27FC236}">
                <a16:creationId xmlns:a16="http://schemas.microsoft.com/office/drawing/2014/main" id="{BFD63DF0-4618-49C3-C59A-354925B60789}"/>
              </a:ext>
            </a:extLst>
          </p:cNvPr>
          <p:cNvSpPr/>
          <p:nvPr/>
        </p:nvSpPr>
        <p:spPr>
          <a:xfrm>
            <a:off x="1516383" y="1343595"/>
            <a:ext cx="669300" cy="66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330;p97">
            <a:extLst>
              <a:ext uri="{FF2B5EF4-FFF2-40B4-BE49-F238E27FC236}">
                <a16:creationId xmlns:a16="http://schemas.microsoft.com/office/drawing/2014/main" id="{07EB3746-AAC3-62EF-1848-DB897B77B6E9}"/>
              </a:ext>
            </a:extLst>
          </p:cNvPr>
          <p:cNvSpPr txBox="1"/>
          <p:nvPr/>
        </p:nvSpPr>
        <p:spPr>
          <a:xfrm>
            <a:off x="6441176" y="1613661"/>
            <a:ext cx="17388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Average accuracy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331;p97">
            <a:extLst>
              <a:ext uri="{FF2B5EF4-FFF2-40B4-BE49-F238E27FC236}">
                <a16:creationId xmlns:a16="http://schemas.microsoft.com/office/drawing/2014/main" id="{C0646939-6B52-26F0-EAF2-AD0686F4395E}"/>
              </a:ext>
            </a:extLst>
          </p:cNvPr>
          <p:cNvSpPr txBox="1"/>
          <p:nvPr/>
        </p:nvSpPr>
        <p:spPr>
          <a:xfrm>
            <a:off x="4505475" y="2281312"/>
            <a:ext cx="19754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Compare to lookalike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332;p97">
            <a:extLst>
              <a:ext uri="{FF2B5EF4-FFF2-40B4-BE49-F238E27FC236}">
                <a16:creationId xmlns:a16="http://schemas.microsoft.com/office/drawing/2014/main" id="{F0481A59-3A03-7326-C369-5D21991BA0CC}"/>
              </a:ext>
            </a:extLst>
          </p:cNvPr>
          <p:cNvSpPr txBox="1"/>
          <p:nvPr/>
        </p:nvSpPr>
        <p:spPr>
          <a:xfrm>
            <a:off x="2848430" y="1693912"/>
            <a:ext cx="160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Features of the</a:t>
            </a:r>
            <a:b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training set</a:t>
            </a:r>
          </a:p>
        </p:txBody>
      </p:sp>
      <p:sp>
        <p:nvSpPr>
          <p:cNvPr id="8" name="Google Shape;1333;p97">
            <a:extLst>
              <a:ext uri="{FF2B5EF4-FFF2-40B4-BE49-F238E27FC236}">
                <a16:creationId xmlns:a16="http://schemas.microsoft.com/office/drawing/2014/main" id="{8A10ADC9-7A0B-97A3-7385-DBD65470337D}"/>
              </a:ext>
            </a:extLst>
          </p:cNvPr>
          <p:cNvSpPr txBox="1"/>
          <p:nvPr/>
        </p:nvSpPr>
        <p:spPr>
          <a:xfrm>
            <a:off x="1048683" y="2418262"/>
            <a:ext cx="1604700" cy="3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95/5 split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355;p97">
            <a:extLst>
              <a:ext uri="{FF2B5EF4-FFF2-40B4-BE49-F238E27FC236}">
                <a16:creationId xmlns:a16="http://schemas.microsoft.com/office/drawing/2014/main" id="{2C6BD84E-A733-7651-3DA3-0FAFBFA07042}"/>
              </a:ext>
            </a:extLst>
          </p:cNvPr>
          <p:cNvSpPr/>
          <p:nvPr/>
        </p:nvSpPr>
        <p:spPr>
          <a:xfrm>
            <a:off x="6975947" y="2464714"/>
            <a:ext cx="669300" cy="66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1" name="Google Shape;1356;p97">
            <a:extLst>
              <a:ext uri="{FF2B5EF4-FFF2-40B4-BE49-F238E27FC236}">
                <a16:creationId xmlns:a16="http://schemas.microsoft.com/office/drawing/2014/main" id="{8016107F-B40F-B005-1936-82DA95381AAF}"/>
              </a:ext>
            </a:extLst>
          </p:cNvPr>
          <p:cNvCxnSpPr>
            <a:cxnSpLocks/>
            <a:stCxn id="5" idx="2"/>
            <a:endCxn id="30" idx="0"/>
          </p:cNvCxnSpPr>
          <p:nvPr/>
        </p:nvCxnSpPr>
        <p:spPr>
          <a:xfrm flipH="1">
            <a:off x="7310597" y="2186361"/>
            <a:ext cx="1" cy="27835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1366;p97">
            <a:extLst>
              <a:ext uri="{FF2B5EF4-FFF2-40B4-BE49-F238E27FC236}">
                <a16:creationId xmlns:a16="http://schemas.microsoft.com/office/drawing/2014/main" id="{FD68E4EC-AFED-4A5D-5340-616325950C30}"/>
              </a:ext>
            </a:extLst>
          </p:cNvPr>
          <p:cNvSpPr txBox="1"/>
          <p:nvPr/>
        </p:nvSpPr>
        <p:spPr>
          <a:xfrm>
            <a:off x="861238" y="2675512"/>
            <a:ext cx="1925069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Train-test</a:t>
            </a:r>
            <a:endParaRPr sz="27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" name="Google Shape;1367;p97">
            <a:extLst>
              <a:ext uri="{FF2B5EF4-FFF2-40B4-BE49-F238E27FC236}">
                <a16:creationId xmlns:a16="http://schemas.microsoft.com/office/drawing/2014/main" id="{463C1CA4-F9F5-740E-C891-C17270D9DC8F}"/>
              </a:ext>
            </a:extLst>
          </p:cNvPr>
          <p:cNvSpPr txBox="1"/>
          <p:nvPr/>
        </p:nvSpPr>
        <p:spPr>
          <a:xfrm>
            <a:off x="2826721" y="1499745"/>
            <a:ext cx="1690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Extract</a:t>
            </a:r>
            <a:endParaRPr sz="27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" name="Google Shape;1368;p97">
            <a:extLst>
              <a:ext uri="{FF2B5EF4-FFF2-40B4-BE49-F238E27FC236}">
                <a16:creationId xmlns:a16="http://schemas.microsoft.com/office/drawing/2014/main" id="{BBED3D5E-8DE8-6C9A-328D-6E74981151F3}"/>
              </a:ext>
            </a:extLst>
          </p:cNvPr>
          <p:cNvSpPr txBox="1"/>
          <p:nvPr/>
        </p:nvSpPr>
        <p:spPr>
          <a:xfrm>
            <a:off x="4561158" y="2625996"/>
            <a:ext cx="1864125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Attributes</a:t>
            </a:r>
            <a:endParaRPr sz="27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1369;p97">
            <a:extLst>
              <a:ext uri="{FF2B5EF4-FFF2-40B4-BE49-F238E27FC236}">
                <a16:creationId xmlns:a16="http://schemas.microsoft.com/office/drawing/2014/main" id="{1AF61889-336E-7583-A443-E70B05A0FC43}"/>
              </a:ext>
            </a:extLst>
          </p:cNvPr>
          <p:cNvSpPr txBox="1"/>
          <p:nvPr/>
        </p:nvSpPr>
        <p:spPr>
          <a:xfrm>
            <a:off x="6468846" y="1499745"/>
            <a:ext cx="1690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Evaluate</a:t>
            </a:r>
            <a:endParaRPr sz="27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5" name="Google Shape;1370;p97">
            <a:extLst>
              <a:ext uri="{FF2B5EF4-FFF2-40B4-BE49-F238E27FC236}">
                <a16:creationId xmlns:a16="http://schemas.microsoft.com/office/drawing/2014/main" id="{E2E753F1-8A08-19CA-3B19-B287304FC586}"/>
              </a:ext>
            </a:extLst>
          </p:cNvPr>
          <p:cNvCxnSpPr>
            <a:cxnSpLocks/>
            <a:stCxn id="4" idx="6"/>
            <a:endCxn id="42" idx="1"/>
          </p:cNvCxnSpPr>
          <p:nvPr/>
        </p:nvCxnSpPr>
        <p:spPr>
          <a:xfrm>
            <a:off x="2185683" y="1678245"/>
            <a:ext cx="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371;p97">
            <a:extLst>
              <a:ext uri="{FF2B5EF4-FFF2-40B4-BE49-F238E27FC236}">
                <a16:creationId xmlns:a16="http://schemas.microsoft.com/office/drawing/2014/main" id="{05B85049-EE7F-964B-A72C-134D54F223BC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51033" y="2012895"/>
            <a:ext cx="0" cy="40536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372;p97">
            <a:extLst>
              <a:ext uri="{FF2B5EF4-FFF2-40B4-BE49-F238E27FC236}">
                <a16:creationId xmlns:a16="http://schemas.microsoft.com/office/drawing/2014/main" id="{3B1DAB3A-7218-8D82-099C-59CCFA84D3D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flipV="1">
            <a:off x="3650780" y="2266612"/>
            <a:ext cx="0" cy="196944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373;p97">
            <a:extLst>
              <a:ext uri="{FF2B5EF4-FFF2-40B4-BE49-F238E27FC236}">
                <a16:creationId xmlns:a16="http://schemas.microsoft.com/office/drawing/2014/main" id="{ADA873D3-6EF2-6528-B165-FB6119957F1B}"/>
              </a:ext>
            </a:extLst>
          </p:cNvPr>
          <p:cNvCxnSpPr>
            <a:cxnSpLocks/>
            <a:stCxn id="3" idx="6"/>
            <a:endCxn id="43" idx="1"/>
          </p:cNvCxnSpPr>
          <p:nvPr/>
        </p:nvCxnSpPr>
        <p:spPr>
          <a:xfrm>
            <a:off x="3985430" y="2798206"/>
            <a:ext cx="575728" cy="629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374;p97">
            <a:extLst>
              <a:ext uri="{FF2B5EF4-FFF2-40B4-BE49-F238E27FC236}">
                <a16:creationId xmlns:a16="http://schemas.microsoft.com/office/drawing/2014/main" id="{5C5D38E1-4BA3-9E7B-EE60-6E46F149BD5B}"/>
              </a:ext>
            </a:extLst>
          </p:cNvPr>
          <p:cNvCxnSpPr>
            <a:cxnSpLocks/>
            <a:stCxn id="6" idx="0"/>
            <a:endCxn id="2" idx="4"/>
          </p:cNvCxnSpPr>
          <p:nvPr/>
        </p:nvCxnSpPr>
        <p:spPr>
          <a:xfrm flipV="1">
            <a:off x="5493221" y="2012895"/>
            <a:ext cx="0" cy="26841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375;p97">
            <a:extLst>
              <a:ext uri="{FF2B5EF4-FFF2-40B4-BE49-F238E27FC236}">
                <a16:creationId xmlns:a16="http://schemas.microsoft.com/office/drawing/2014/main" id="{2B8E4619-8065-7AD6-2C20-257495194896}"/>
              </a:ext>
            </a:extLst>
          </p:cNvPr>
          <p:cNvCxnSpPr>
            <a:stCxn id="2" idx="6"/>
            <a:endCxn id="44" idx="1"/>
          </p:cNvCxnSpPr>
          <p:nvPr/>
        </p:nvCxnSpPr>
        <p:spPr>
          <a:xfrm>
            <a:off x="5827871" y="1678245"/>
            <a:ext cx="64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" name="table">
            <a:extLst>
              <a:ext uri="{FF2B5EF4-FFF2-40B4-BE49-F238E27FC236}">
                <a16:creationId xmlns:a16="http://schemas.microsoft.com/office/drawing/2014/main" id="{252A7346-0D26-510B-2241-D5D5190DA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146" y="3702916"/>
            <a:ext cx="4247707" cy="11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16"/>
          <p:cNvSpPr txBox="1">
            <a:spLocks noGrp="1"/>
          </p:cNvSpPr>
          <p:nvPr>
            <p:ph type="title"/>
          </p:nvPr>
        </p:nvSpPr>
        <p:spPr>
          <a:xfrm flipH="1">
            <a:off x="-675723" y="2243250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br>
              <a:rPr lang="en" dirty="0"/>
            </a:br>
            <a:r>
              <a:rPr lang="en" dirty="0"/>
              <a:t>VIP</a:t>
            </a:r>
            <a:br>
              <a:rPr lang="en" dirty="0"/>
            </a:br>
            <a:r>
              <a:rPr lang="en" dirty="0"/>
              <a:t>Lookalike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402ACA-B305-240F-CF32-ECF4CD95E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69" y="998914"/>
            <a:ext cx="5326912" cy="15728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F1B262E-F8C8-A16D-61A7-F4FB1F94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273" y="2677204"/>
            <a:ext cx="5296504" cy="1563858"/>
          </a:xfrm>
          <a:prstGeom prst="rect">
            <a:avLst/>
          </a:prstGeom>
        </p:spPr>
      </p:pic>
      <p:sp>
        <p:nvSpPr>
          <p:cNvPr id="14" name="Google Shape;1167;p86">
            <a:extLst>
              <a:ext uri="{FF2B5EF4-FFF2-40B4-BE49-F238E27FC236}">
                <a16:creationId xmlns:a16="http://schemas.microsoft.com/office/drawing/2014/main" id="{39522E2A-45BC-A997-FE52-838D70852D20}"/>
              </a:ext>
            </a:extLst>
          </p:cNvPr>
          <p:cNvSpPr txBox="1">
            <a:spLocks/>
          </p:cNvSpPr>
          <p:nvPr/>
        </p:nvSpPr>
        <p:spPr>
          <a:xfrm>
            <a:off x="2452801" y="2390854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dirty="0"/>
              <a:t>VGG </a:t>
            </a:r>
            <a:r>
              <a:rPr lang="it-IT" dirty="0" err="1"/>
              <a:t>Eucl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22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0" y="2571750"/>
            <a:ext cx="9144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Activity Recognition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42577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60C8620-14A8-CA9D-BE41-31C3B072A612}"/>
              </a:ext>
            </a:extLst>
          </p:cNvPr>
          <p:cNvSpPr txBox="1"/>
          <p:nvPr/>
        </p:nvSpPr>
        <p:spPr>
          <a:xfrm>
            <a:off x="417475" y="4530923"/>
            <a:ext cx="6134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808080"/>
                </a:solidFill>
                <a:effectLst/>
                <a:highlight>
                  <a:srgbClr val="F1F1F1"/>
                </a:highlight>
                <a:latin typeface="Helvetica Neue"/>
              </a:rPr>
              <a:t>Jennifer R. </a:t>
            </a:r>
            <a:r>
              <a:rPr lang="en-US" sz="700" b="0" i="0" dirty="0" err="1">
                <a:solidFill>
                  <a:srgbClr val="808080"/>
                </a:solidFill>
                <a:effectLst/>
                <a:highlight>
                  <a:srgbClr val="F1F1F1"/>
                </a:highlight>
                <a:latin typeface="Helvetica Neue"/>
              </a:rPr>
              <a:t>Kwapisz</a:t>
            </a:r>
            <a:r>
              <a:rPr lang="en-US" sz="700" b="0" i="0" dirty="0">
                <a:solidFill>
                  <a:srgbClr val="808080"/>
                </a:solidFill>
                <a:effectLst/>
                <a:highlight>
                  <a:srgbClr val="F1F1F1"/>
                </a:highlight>
                <a:latin typeface="Helvetica Neue"/>
              </a:rPr>
              <a:t>, Gary M. Weiss and Samuel A. Moore (2010). Activity Recognition using Cell Phone Accelerometers, </a:t>
            </a:r>
            <a:r>
              <a:rPr lang="en-US" sz="700" b="0" i="1" dirty="0">
                <a:solidFill>
                  <a:srgbClr val="808080"/>
                </a:solidFill>
                <a:effectLst/>
                <a:highlight>
                  <a:srgbClr val="F1F1F1"/>
                </a:highlight>
                <a:latin typeface="Helvetica Neue"/>
              </a:rPr>
              <a:t>Proceedings of the Fourth International Workshop on Knowledge Discovery from Sensor Data (at KDD-10)</a:t>
            </a:r>
            <a:r>
              <a:rPr lang="en-US" sz="700" b="0" i="0" dirty="0">
                <a:solidFill>
                  <a:srgbClr val="808080"/>
                </a:solidFill>
                <a:effectLst/>
                <a:highlight>
                  <a:srgbClr val="F1F1F1"/>
                </a:highlight>
                <a:latin typeface="Helvetica Neue"/>
              </a:rPr>
              <a:t>, Washington DC. </a:t>
            </a:r>
            <a:r>
              <a:rPr lang="en-US" sz="700" b="0" i="0" u="none" strike="noStrike" dirty="0">
                <a:solidFill>
                  <a:srgbClr val="CA178E"/>
                </a:solidFill>
                <a:effectLst/>
                <a:highlight>
                  <a:srgbClr val="F1F1F1"/>
                </a:highlight>
                <a:latin typeface="Helvetica Neue"/>
                <a:hlinkClick r:id="rId3"/>
              </a:rPr>
              <a:t>[PDF]</a:t>
            </a:r>
            <a:endParaRPr lang="it-IT" sz="700" dirty="0"/>
          </a:p>
        </p:txBody>
      </p:sp>
      <p:pic>
        <p:nvPicPr>
          <p:cNvPr id="1028" name="Picture 4" descr="Immagine output">
            <a:extLst>
              <a:ext uri="{FF2B5EF4-FFF2-40B4-BE49-F238E27FC236}">
                <a16:creationId xmlns:a16="http://schemas.microsoft.com/office/drawing/2014/main" id="{56CD9276-0051-A814-3D0A-E927A29F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5" y="1503949"/>
            <a:ext cx="3871507" cy="230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6133CE9-CFE5-BD99-5FAF-AF1B08D416F9}"/>
              </a:ext>
            </a:extLst>
          </p:cNvPr>
          <p:cNvSpPr txBox="1"/>
          <p:nvPr/>
        </p:nvSpPr>
        <p:spPr>
          <a:xfrm>
            <a:off x="650836" y="830628"/>
            <a:ext cx="79531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100" dirty="0"/>
              <a:t>WISDM: </a:t>
            </a:r>
            <a:r>
              <a:rPr lang="it-IT" sz="1100" dirty="0" err="1"/>
              <a:t>WIreless</a:t>
            </a:r>
            <a:r>
              <a:rPr lang="it-IT" sz="1100" dirty="0"/>
              <a:t> Sensor Data Mining (</a:t>
            </a:r>
            <a:r>
              <a:rPr lang="it-IT" sz="1100" dirty="0" err="1"/>
              <a:t>controlled</a:t>
            </a:r>
            <a:r>
              <a:rPr lang="it-IT" sz="1100" dirty="0"/>
              <a:t> </a:t>
            </a:r>
            <a:r>
              <a:rPr lang="it-IT" sz="1100" dirty="0" err="1"/>
              <a:t>conditions</a:t>
            </a:r>
            <a:r>
              <a:rPr lang="it-IT" sz="1100" dirty="0"/>
              <a:t>)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B9ACAD52-77C6-863A-69AF-4131C8B9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19" y="1557048"/>
            <a:ext cx="3995449" cy="225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1130;p83">
            <a:extLst>
              <a:ext uri="{FF2B5EF4-FFF2-40B4-BE49-F238E27FC236}">
                <a16:creationId xmlns:a16="http://schemas.microsoft.com/office/drawing/2014/main" id="{82326200-77CD-94BE-7D8C-92A02D11658A}"/>
              </a:ext>
            </a:extLst>
          </p:cNvPr>
          <p:cNvSpPr txBox="1">
            <a:spLocks/>
          </p:cNvSpPr>
          <p:nvPr/>
        </p:nvSpPr>
        <p:spPr>
          <a:xfrm>
            <a:off x="4897357" y="3699121"/>
            <a:ext cx="20877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Font typeface="Josefin Sans"/>
              <a:buNone/>
              <a:defRPr sz="6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  <a:defRPr sz="12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200" dirty="0">
                <a:solidFill>
                  <a:schemeClr val="dk2"/>
                </a:solidFill>
              </a:rPr>
              <a:t>20Hz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D1C000-D977-666E-8882-672C29E3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24" y="1298495"/>
            <a:ext cx="2460801" cy="13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AB084E62-C9C4-434F-0A3E-4A88EC91C706}"/>
              </a:ext>
            </a:extLst>
          </p:cNvPr>
          <p:cNvCxnSpPr/>
          <p:nvPr/>
        </p:nvCxnSpPr>
        <p:spPr>
          <a:xfrm flipV="1">
            <a:off x="5140036" y="1557048"/>
            <a:ext cx="1094509" cy="1014702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4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Resampling (20Hz)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97A3B5-C586-7376-621A-2BE0FFEC8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57" y="1200872"/>
            <a:ext cx="6461686" cy="30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ellulare, gadget&#10;&#10;Descrizione generata automaticamente">
            <a:extLst>
              <a:ext uri="{FF2B5EF4-FFF2-40B4-BE49-F238E27FC236}">
                <a16:creationId xmlns:a16="http://schemas.microsoft.com/office/drawing/2014/main" id="{B3B55D26-C637-83DA-F379-808339CA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54" y="1226544"/>
            <a:ext cx="3020243" cy="1439649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310955D4-5CC7-79DC-E9DF-B5AECB39417F}"/>
              </a:ext>
            </a:extLst>
          </p:cNvPr>
          <p:cNvSpPr/>
          <p:nvPr/>
        </p:nvSpPr>
        <p:spPr>
          <a:xfrm>
            <a:off x="2456405" y="1624374"/>
            <a:ext cx="817745" cy="501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39" name="Google Shape;1239;p9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Augmentation</a:t>
            </a:r>
            <a:endParaRPr dirty="0"/>
          </a:p>
        </p:txBody>
      </p:sp>
      <p:sp>
        <p:nvSpPr>
          <p:cNvPr id="8" name="Google Shape;1105;p81">
            <a:extLst>
              <a:ext uri="{FF2B5EF4-FFF2-40B4-BE49-F238E27FC236}">
                <a16:creationId xmlns:a16="http://schemas.microsoft.com/office/drawing/2014/main" id="{9A39239A-9BBD-7B98-8C0E-DA052DD5E524}"/>
              </a:ext>
            </a:extLst>
          </p:cNvPr>
          <p:cNvSpPr txBox="1">
            <a:spLocks/>
          </p:cNvSpPr>
          <p:nvPr/>
        </p:nvSpPr>
        <p:spPr>
          <a:xfrm>
            <a:off x="4685421" y="1728868"/>
            <a:ext cx="403388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dk2"/>
                </a:solidFill>
              </a:rPr>
              <a:t>Random rotations </a:t>
            </a:r>
            <a:r>
              <a:rPr lang="en-US" dirty="0">
                <a:solidFill>
                  <a:schemeClr val="dk2"/>
                </a:solidFill>
              </a:rPr>
              <a:t>(from normal dist.):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dk2"/>
                </a:solidFill>
              </a:rPr>
              <a:t>X-axis</a:t>
            </a:r>
            <a:r>
              <a:rPr lang="en-US" dirty="0">
                <a:solidFill>
                  <a:schemeClr val="dk2"/>
                </a:solidFill>
              </a:rPr>
              <a:t>:   180° with max 10°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dk2"/>
                </a:solidFill>
              </a:rPr>
              <a:t>Y-axis</a:t>
            </a:r>
            <a:r>
              <a:rPr lang="en-US" dirty="0">
                <a:solidFill>
                  <a:schemeClr val="dk2"/>
                </a:solidFill>
              </a:rPr>
              <a:t>:   180° with max 20°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dk2"/>
                </a:solidFill>
              </a:rPr>
              <a:t>Z-axis</a:t>
            </a:r>
            <a:r>
              <a:rPr lang="en-US" dirty="0">
                <a:solidFill>
                  <a:schemeClr val="dk2"/>
                </a:solidFill>
              </a:rPr>
              <a:t>:   180° with max 30° offset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D41CDDB-C987-7158-81D6-C6D60D30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87"/>
          <a:stretch/>
        </p:blipFill>
        <p:spPr bwMode="auto">
          <a:xfrm>
            <a:off x="4685421" y="2821573"/>
            <a:ext cx="3463036" cy="20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105;p81">
            <a:extLst>
              <a:ext uri="{FF2B5EF4-FFF2-40B4-BE49-F238E27FC236}">
                <a16:creationId xmlns:a16="http://schemas.microsoft.com/office/drawing/2014/main" id="{12E13613-8081-8314-AE5B-E071F8F13E32}"/>
              </a:ext>
            </a:extLst>
          </p:cNvPr>
          <p:cNvSpPr txBox="1">
            <a:spLocks/>
          </p:cNvSpPr>
          <p:nvPr/>
        </p:nvSpPr>
        <p:spPr>
          <a:xfrm>
            <a:off x="191979" y="3106398"/>
            <a:ext cx="403388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b="1" dirty="0">
                <a:solidFill>
                  <a:schemeClr val="dk2"/>
                </a:solidFill>
              </a:rPr>
              <a:t>Jittering</a:t>
            </a:r>
            <a:br>
              <a:rPr lang="en-US" b="1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(from normal dist. with 0.2 </a:t>
            </a:r>
            <a:r>
              <a:rPr lang="en-US" dirty="0" err="1">
                <a:solidFill>
                  <a:schemeClr val="dk2"/>
                </a:solidFill>
              </a:rPr>
              <a:t>sd</a:t>
            </a:r>
            <a:r>
              <a:rPr lang="en-US" dirty="0">
                <a:solidFill>
                  <a:schemeClr val="dk2"/>
                </a:solidFill>
              </a:rPr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5858408-8651-788A-3A09-42A2A4E92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638" y="3608903"/>
            <a:ext cx="1476221" cy="95478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140ABD5-B7D0-79A5-DD3B-2BA821461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278" y="1456465"/>
            <a:ext cx="1167612" cy="10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04"/>
          <p:cNvSpPr txBox="1">
            <a:spLocks noGrp="1"/>
          </p:cNvSpPr>
          <p:nvPr>
            <p:ph type="title"/>
          </p:nvPr>
        </p:nvSpPr>
        <p:spPr>
          <a:xfrm>
            <a:off x="3145800" y="221741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SVM</a:t>
            </a:r>
            <a:br>
              <a:rPr lang="en" dirty="0"/>
            </a:br>
            <a:r>
              <a:rPr lang="en" sz="1400" dirty="0"/>
              <a:t>(with feature extractors)</a:t>
            </a:r>
            <a:endParaRPr dirty="0"/>
          </a:p>
        </p:txBody>
      </p:sp>
      <p:sp>
        <p:nvSpPr>
          <p:cNvPr id="1508" name="Google Shape;1508;p104"/>
          <p:cNvSpPr txBox="1">
            <a:spLocks noGrp="1"/>
          </p:cNvSpPr>
          <p:nvPr>
            <p:ph type="subTitle" idx="1"/>
          </p:nvPr>
        </p:nvSpPr>
        <p:spPr>
          <a:xfrm>
            <a:off x="5190839" y="3964174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Spectrogram</a:t>
            </a:r>
            <a:endParaRPr dirty="0"/>
          </a:p>
        </p:txBody>
      </p:sp>
      <p:sp>
        <p:nvSpPr>
          <p:cNvPr id="1509" name="Google Shape;1509;p104"/>
          <p:cNvSpPr txBox="1">
            <a:spLocks noGrp="1"/>
          </p:cNvSpPr>
          <p:nvPr>
            <p:ph type="subTitle" idx="2"/>
          </p:nvPr>
        </p:nvSpPr>
        <p:spPr>
          <a:xfrm>
            <a:off x="5472839" y="4283299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Frequencies</a:t>
            </a:r>
            <a:br>
              <a:rPr lang="en" dirty="0"/>
            </a:br>
            <a:r>
              <a:rPr lang="en" dirty="0"/>
              <a:t>spectrum</a:t>
            </a:r>
            <a:endParaRPr dirty="0"/>
          </a:p>
        </p:txBody>
      </p:sp>
      <p:sp>
        <p:nvSpPr>
          <p:cNvPr id="1510" name="Google Shape;1510;p104"/>
          <p:cNvSpPr txBox="1">
            <a:spLocks noGrp="1"/>
          </p:cNvSpPr>
          <p:nvPr>
            <p:ph type="subTitle" idx="3"/>
          </p:nvPr>
        </p:nvSpPr>
        <p:spPr>
          <a:xfrm>
            <a:off x="544447" y="1989356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</a:t>
            </a:r>
            <a:endParaRPr dirty="0"/>
          </a:p>
        </p:txBody>
      </p:sp>
      <p:sp>
        <p:nvSpPr>
          <p:cNvPr id="1514" name="Google Shape;1514;p104"/>
          <p:cNvSpPr txBox="1">
            <a:spLocks noGrp="1"/>
          </p:cNvSpPr>
          <p:nvPr>
            <p:ph type="subTitle" idx="7"/>
          </p:nvPr>
        </p:nvSpPr>
        <p:spPr>
          <a:xfrm>
            <a:off x="3683284" y="217703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FFT</a:t>
            </a:r>
            <a:endParaRPr dirty="0"/>
          </a:p>
        </p:txBody>
      </p:sp>
      <p:sp>
        <p:nvSpPr>
          <p:cNvPr id="1515" name="Google Shape;1515;p104"/>
          <p:cNvSpPr txBox="1">
            <a:spLocks noGrp="1"/>
          </p:cNvSpPr>
          <p:nvPr>
            <p:ph type="subTitle" idx="8"/>
          </p:nvPr>
        </p:nvSpPr>
        <p:spPr>
          <a:xfrm>
            <a:off x="3965261" y="2508907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Discrete Fourier Transform</a:t>
            </a:r>
            <a:endParaRPr dirty="0"/>
          </a:p>
        </p:txBody>
      </p:sp>
      <p:sp>
        <p:nvSpPr>
          <p:cNvPr id="1516" name="Google Shape;1516;p104"/>
          <p:cNvSpPr txBox="1">
            <a:spLocks noGrp="1"/>
          </p:cNvSpPr>
          <p:nvPr>
            <p:ph type="subTitle" idx="9"/>
          </p:nvPr>
        </p:nvSpPr>
        <p:spPr>
          <a:xfrm>
            <a:off x="6710053" y="236770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 Spectrogram</a:t>
            </a:r>
            <a:endParaRPr dirty="0"/>
          </a:p>
        </p:txBody>
      </p:sp>
      <p:sp>
        <p:nvSpPr>
          <p:cNvPr id="1517" name="Google Shape;1517;p104"/>
          <p:cNvSpPr txBox="1">
            <a:spLocks noGrp="1"/>
          </p:cNvSpPr>
          <p:nvPr>
            <p:ph type="subTitle" idx="13"/>
          </p:nvPr>
        </p:nvSpPr>
        <p:spPr>
          <a:xfrm>
            <a:off x="6980416" y="2919933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 Scale</a:t>
            </a:r>
            <a:endParaRPr dirty="0"/>
          </a:p>
        </p:txBody>
      </p:sp>
      <p:sp>
        <p:nvSpPr>
          <p:cNvPr id="1518" name="Google Shape;1518;p104"/>
          <p:cNvSpPr/>
          <p:nvPr/>
        </p:nvSpPr>
        <p:spPr>
          <a:xfrm>
            <a:off x="6027548" y="3100423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1" name="Google Shape;1521;p104"/>
          <p:cNvSpPr/>
          <p:nvPr/>
        </p:nvSpPr>
        <p:spPr>
          <a:xfrm>
            <a:off x="4519405" y="123645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2" name="Google Shape;1522;p104"/>
          <p:cNvSpPr/>
          <p:nvPr/>
        </p:nvSpPr>
        <p:spPr>
          <a:xfrm>
            <a:off x="7535116" y="1236454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5" name="Google Shape;1525;p104"/>
          <p:cNvSpPr/>
          <p:nvPr/>
        </p:nvSpPr>
        <p:spPr>
          <a:xfrm>
            <a:off x="1381184" y="1125605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36" name="Google Shape;1536;p104"/>
          <p:cNvGrpSpPr/>
          <p:nvPr/>
        </p:nvGrpSpPr>
        <p:grpSpPr>
          <a:xfrm>
            <a:off x="6190023" y="3278897"/>
            <a:ext cx="486731" cy="455752"/>
            <a:chOff x="-25834600" y="3564375"/>
            <a:chExt cx="296950" cy="278050"/>
          </a:xfrm>
        </p:grpSpPr>
        <p:sp>
          <p:nvSpPr>
            <p:cNvPr id="1537" name="Google Shape;1537;p104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104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104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104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104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104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104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104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49" name="Google Shape;1549;p104"/>
          <p:cNvGrpSpPr/>
          <p:nvPr/>
        </p:nvGrpSpPr>
        <p:grpSpPr>
          <a:xfrm>
            <a:off x="4718832" y="1459763"/>
            <a:ext cx="414795" cy="415883"/>
            <a:chOff x="-23244900" y="3888100"/>
            <a:chExt cx="295375" cy="296150"/>
          </a:xfrm>
        </p:grpSpPr>
        <p:sp>
          <p:nvSpPr>
            <p:cNvPr id="1550" name="Google Shape;1550;p104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104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104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104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104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104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104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104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104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104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104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1510;p104">
            <a:extLst>
              <a:ext uri="{FF2B5EF4-FFF2-40B4-BE49-F238E27FC236}">
                <a16:creationId xmlns:a16="http://schemas.microsoft.com/office/drawing/2014/main" id="{C76EE502-DAA6-14FC-88EB-512D7787CD3D}"/>
              </a:ext>
            </a:extLst>
          </p:cNvPr>
          <p:cNvSpPr txBox="1">
            <a:spLocks/>
          </p:cNvSpPr>
          <p:nvPr/>
        </p:nvSpPr>
        <p:spPr>
          <a:xfrm>
            <a:off x="544447" y="3897254"/>
            <a:ext cx="2486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it-IT" dirty="0"/>
              <a:t>ZCR</a:t>
            </a:r>
          </a:p>
        </p:txBody>
      </p:sp>
      <p:sp>
        <p:nvSpPr>
          <p:cNvPr id="9" name="Google Shape;1525;p104">
            <a:extLst>
              <a:ext uri="{FF2B5EF4-FFF2-40B4-BE49-F238E27FC236}">
                <a16:creationId xmlns:a16="http://schemas.microsoft.com/office/drawing/2014/main" id="{490D6456-38F1-1548-179C-DAD9BC8BD6FA}"/>
              </a:ext>
            </a:extLst>
          </p:cNvPr>
          <p:cNvSpPr/>
          <p:nvPr/>
        </p:nvSpPr>
        <p:spPr>
          <a:xfrm>
            <a:off x="1381184" y="3033503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527;p104">
            <a:extLst>
              <a:ext uri="{FF2B5EF4-FFF2-40B4-BE49-F238E27FC236}">
                <a16:creationId xmlns:a16="http://schemas.microsoft.com/office/drawing/2014/main" id="{C70BB93E-CCB3-FD5D-1143-ED5689CB637F}"/>
              </a:ext>
            </a:extLst>
          </p:cNvPr>
          <p:cNvGrpSpPr/>
          <p:nvPr/>
        </p:nvGrpSpPr>
        <p:grpSpPr>
          <a:xfrm>
            <a:off x="1578993" y="3232701"/>
            <a:ext cx="417007" cy="414304"/>
            <a:chOff x="-22845575" y="3504075"/>
            <a:chExt cx="296950" cy="295025"/>
          </a:xfrm>
        </p:grpSpPr>
        <p:sp>
          <p:nvSpPr>
            <p:cNvPr id="11" name="Google Shape;1528;p104">
              <a:extLst>
                <a:ext uri="{FF2B5EF4-FFF2-40B4-BE49-F238E27FC236}">
                  <a16:creationId xmlns:a16="http://schemas.microsoft.com/office/drawing/2014/main" id="{4A65E4E0-498F-52D9-53FF-CC49D7E709DD}"/>
                </a:ext>
              </a:extLst>
            </p:cNvPr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529;p104">
              <a:extLst>
                <a:ext uri="{FF2B5EF4-FFF2-40B4-BE49-F238E27FC236}">
                  <a16:creationId xmlns:a16="http://schemas.microsoft.com/office/drawing/2014/main" id="{97E2F53D-D3D9-5EA1-E3DD-25A34D1C88B7}"/>
                </a:ext>
              </a:extLst>
            </p:cNvPr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4" name="Immagine 13">
            <a:extLst>
              <a:ext uri="{FF2B5EF4-FFF2-40B4-BE49-F238E27FC236}">
                <a16:creationId xmlns:a16="http://schemas.microsoft.com/office/drawing/2014/main" id="{D7D335C8-B828-096A-91E8-C2D311BA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8" y="4321174"/>
            <a:ext cx="2984756" cy="54009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50C136-E6D8-3BFF-B307-8C739538E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74" y="2338011"/>
            <a:ext cx="969446" cy="557153"/>
          </a:xfrm>
          <a:prstGeom prst="rect">
            <a:avLst/>
          </a:prstGeom>
        </p:spPr>
      </p:pic>
      <p:grpSp>
        <p:nvGrpSpPr>
          <p:cNvPr id="26" name="Google Shape;9494;p155">
            <a:extLst>
              <a:ext uri="{FF2B5EF4-FFF2-40B4-BE49-F238E27FC236}">
                <a16:creationId xmlns:a16="http://schemas.microsoft.com/office/drawing/2014/main" id="{874861B3-3BFE-30BB-B04F-EB0D7B3C8449}"/>
              </a:ext>
            </a:extLst>
          </p:cNvPr>
          <p:cNvGrpSpPr/>
          <p:nvPr/>
        </p:nvGrpSpPr>
        <p:grpSpPr>
          <a:xfrm>
            <a:off x="1618514" y="1374164"/>
            <a:ext cx="337966" cy="355325"/>
            <a:chOff x="-9949025" y="3615575"/>
            <a:chExt cx="335550" cy="352750"/>
          </a:xfrm>
        </p:grpSpPr>
        <p:sp>
          <p:nvSpPr>
            <p:cNvPr id="27" name="Google Shape;9495;p155">
              <a:extLst>
                <a:ext uri="{FF2B5EF4-FFF2-40B4-BE49-F238E27FC236}">
                  <a16:creationId xmlns:a16="http://schemas.microsoft.com/office/drawing/2014/main" id="{5BDE3059-07F3-940E-CA5B-79F32EDFDE4E}"/>
                </a:ext>
              </a:extLst>
            </p:cNvPr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9496;p155">
              <a:extLst>
                <a:ext uri="{FF2B5EF4-FFF2-40B4-BE49-F238E27FC236}">
                  <a16:creationId xmlns:a16="http://schemas.microsoft.com/office/drawing/2014/main" id="{C5D403B8-1650-F239-2A75-B1C495962488}"/>
                </a:ext>
              </a:extLst>
            </p:cNvPr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9497;p155">
              <a:extLst>
                <a:ext uri="{FF2B5EF4-FFF2-40B4-BE49-F238E27FC236}">
                  <a16:creationId xmlns:a16="http://schemas.microsoft.com/office/drawing/2014/main" id="{74E7911C-4BEC-0F40-8701-2830291A4BE6}"/>
                </a:ext>
              </a:extLst>
            </p:cNvPr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9175;p155">
            <a:extLst>
              <a:ext uri="{FF2B5EF4-FFF2-40B4-BE49-F238E27FC236}">
                <a16:creationId xmlns:a16="http://schemas.microsoft.com/office/drawing/2014/main" id="{F3FF6C3F-EAF5-2722-9DFD-4C9A2F602C3F}"/>
              </a:ext>
            </a:extLst>
          </p:cNvPr>
          <p:cNvGrpSpPr/>
          <p:nvPr/>
        </p:nvGrpSpPr>
        <p:grpSpPr>
          <a:xfrm>
            <a:off x="7762816" y="1462851"/>
            <a:ext cx="354311" cy="355909"/>
            <a:chOff x="-49764975" y="3551225"/>
            <a:chExt cx="299300" cy="300650"/>
          </a:xfrm>
        </p:grpSpPr>
        <p:sp>
          <p:nvSpPr>
            <p:cNvPr id="31" name="Google Shape;9176;p155">
              <a:extLst>
                <a:ext uri="{FF2B5EF4-FFF2-40B4-BE49-F238E27FC236}">
                  <a16:creationId xmlns:a16="http://schemas.microsoft.com/office/drawing/2014/main" id="{210792E5-76FE-9999-DD29-97AFF8B2DCCE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9177;p155">
              <a:extLst>
                <a:ext uri="{FF2B5EF4-FFF2-40B4-BE49-F238E27FC236}">
                  <a16:creationId xmlns:a16="http://schemas.microsoft.com/office/drawing/2014/main" id="{53837F17-84C1-15E1-F47D-A3E88BE6905A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178;p155">
              <a:extLst>
                <a:ext uri="{FF2B5EF4-FFF2-40B4-BE49-F238E27FC236}">
                  <a16:creationId xmlns:a16="http://schemas.microsoft.com/office/drawing/2014/main" id="{347C3428-A4BE-4261-9F4D-0327B4D42F1F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179;p155">
              <a:extLst>
                <a:ext uri="{FF2B5EF4-FFF2-40B4-BE49-F238E27FC236}">
                  <a16:creationId xmlns:a16="http://schemas.microsoft.com/office/drawing/2014/main" id="{1D932AEB-E2F5-5AE9-8111-FA765464030A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180;p155">
              <a:extLst>
                <a:ext uri="{FF2B5EF4-FFF2-40B4-BE49-F238E27FC236}">
                  <a16:creationId xmlns:a16="http://schemas.microsoft.com/office/drawing/2014/main" id="{2E26D716-94FC-B8B4-8574-2CAA99076997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181;p155">
              <a:extLst>
                <a:ext uri="{FF2B5EF4-FFF2-40B4-BE49-F238E27FC236}">
                  <a16:creationId xmlns:a16="http://schemas.microsoft.com/office/drawing/2014/main" id="{8D050526-8A84-90D1-8F06-1252577959A9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9182;p155">
              <a:extLst>
                <a:ext uri="{FF2B5EF4-FFF2-40B4-BE49-F238E27FC236}">
                  <a16:creationId xmlns:a16="http://schemas.microsoft.com/office/drawing/2014/main" id="{FE62C10F-28C0-39F0-3224-9F2EF6148765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183;p155">
              <a:extLst>
                <a:ext uri="{FF2B5EF4-FFF2-40B4-BE49-F238E27FC236}">
                  <a16:creationId xmlns:a16="http://schemas.microsoft.com/office/drawing/2014/main" id="{423CF471-FAD7-0BA9-29BA-C9DB104C2072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184;p155">
              <a:extLst>
                <a:ext uri="{FF2B5EF4-FFF2-40B4-BE49-F238E27FC236}">
                  <a16:creationId xmlns:a16="http://schemas.microsoft.com/office/drawing/2014/main" id="{553E37C2-54AD-001D-EBB0-26F7711BC6A1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185;p155">
              <a:extLst>
                <a:ext uri="{FF2B5EF4-FFF2-40B4-BE49-F238E27FC236}">
                  <a16:creationId xmlns:a16="http://schemas.microsoft.com/office/drawing/2014/main" id="{23A57609-ECD5-E977-FA18-7FC191F8201F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9186;p155">
              <a:extLst>
                <a:ext uri="{FF2B5EF4-FFF2-40B4-BE49-F238E27FC236}">
                  <a16:creationId xmlns:a16="http://schemas.microsoft.com/office/drawing/2014/main" id="{0FAD888D-F327-3490-3184-D1BDCF0F4E5F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810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9"/>
          <p:cNvSpPr txBox="1">
            <a:spLocks noGrp="1"/>
          </p:cNvSpPr>
          <p:nvPr>
            <p:ph type="title"/>
          </p:nvPr>
        </p:nvSpPr>
        <p:spPr>
          <a:xfrm>
            <a:off x="1691312" y="310891"/>
            <a:ext cx="14860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</a:t>
            </a:r>
            <a:endParaRPr dirty="0"/>
          </a:p>
        </p:txBody>
      </p:sp>
      <p:sp>
        <p:nvSpPr>
          <p:cNvPr id="2" name="Google Shape;1202;p89">
            <a:extLst>
              <a:ext uri="{FF2B5EF4-FFF2-40B4-BE49-F238E27FC236}">
                <a16:creationId xmlns:a16="http://schemas.microsoft.com/office/drawing/2014/main" id="{D9CE543B-96B7-0FF7-F421-45058F79DF66}"/>
              </a:ext>
            </a:extLst>
          </p:cNvPr>
          <p:cNvSpPr txBox="1">
            <a:spLocks/>
          </p:cNvSpPr>
          <p:nvPr/>
        </p:nvSpPr>
        <p:spPr>
          <a:xfrm>
            <a:off x="5314950" y="325175"/>
            <a:ext cx="14860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it-IT" dirty="0"/>
              <a:t>MFCC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A02B68-4C58-9425-33F6-5830B810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14" y="1129973"/>
            <a:ext cx="2635620" cy="132411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60D3DC0-1F74-4997-8986-6DF91E397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1"/>
          <a:stretch/>
        </p:blipFill>
        <p:spPr bwMode="auto">
          <a:xfrm>
            <a:off x="1116514" y="2700470"/>
            <a:ext cx="2924175" cy="22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061206B-8D92-1B12-9EF5-401C4377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152" y="1129973"/>
            <a:ext cx="2635620" cy="1320986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4E05648-8FA6-5D8B-7E8A-4CA2D24CB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/>
          <a:stretch/>
        </p:blipFill>
        <p:spPr bwMode="auto">
          <a:xfrm>
            <a:off x="4586900" y="2683057"/>
            <a:ext cx="2933652" cy="226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8D263BB-F7C2-2D1E-0875-3D33B81F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65" y="1389978"/>
            <a:ext cx="3394691" cy="15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3" name="Google Shape;1183;p8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9ED7DD-EE4B-6885-9E74-CC0CB599D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329" y="1288473"/>
            <a:ext cx="2821314" cy="30090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C1F0959-8C17-F77B-1295-9BAFBFD9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65" y="3259686"/>
            <a:ext cx="3291360" cy="15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65;p86">
            <a:extLst>
              <a:ext uri="{FF2B5EF4-FFF2-40B4-BE49-F238E27FC236}">
                <a16:creationId xmlns:a16="http://schemas.microsoft.com/office/drawing/2014/main" id="{6F0D7F72-F7BE-A68F-0831-6FAC99C6614E}"/>
              </a:ext>
            </a:extLst>
          </p:cNvPr>
          <p:cNvSpPr txBox="1">
            <a:spLocks/>
          </p:cNvSpPr>
          <p:nvPr/>
        </p:nvSpPr>
        <p:spPr>
          <a:xfrm>
            <a:off x="5223922" y="1006303"/>
            <a:ext cx="2194175" cy="3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dirty="0">
                <a:solidFill>
                  <a:srgbClr val="1A4568"/>
                </a:solidFill>
              </a:rPr>
              <a:t>Not </a:t>
            </a:r>
            <a:r>
              <a:rPr lang="it-IT" sz="1200" dirty="0" err="1">
                <a:solidFill>
                  <a:srgbClr val="1A4568"/>
                </a:solidFill>
              </a:rPr>
              <a:t>augmented</a:t>
            </a:r>
            <a:r>
              <a:rPr lang="it-IT" sz="1200" dirty="0">
                <a:solidFill>
                  <a:srgbClr val="1A4568"/>
                </a:solidFill>
              </a:rPr>
              <a:t> (validation)</a:t>
            </a:r>
          </a:p>
        </p:txBody>
      </p:sp>
      <p:sp>
        <p:nvSpPr>
          <p:cNvPr id="8" name="Google Shape;1165;p86">
            <a:extLst>
              <a:ext uri="{FF2B5EF4-FFF2-40B4-BE49-F238E27FC236}">
                <a16:creationId xmlns:a16="http://schemas.microsoft.com/office/drawing/2014/main" id="{DAF8D6B1-4CD1-0593-19BA-D5E1AA673B5C}"/>
              </a:ext>
            </a:extLst>
          </p:cNvPr>
          <p:cNvSpPr txBox="1">
            <a:spLocks/>
          </p:cNvSpPr>
          <p:nvPr/>
        </p:nvSpPr>
        <p:spPr>
          <a:xfrm>
            <a:off x="5223922" y="2910517"/>
            <a:ext cx="2194175" cy="3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it-IT" sz="1200" dirty="0" err="1">
                <a:solidFill>
                  <a:srgbClr val="1A4568"/>
                </a:solidFill>
              </a:rPr>
              <a:t>Augmented</a:t>
            </a:r>
            <a:r>
              <a:rPr lang="it-IT" sz="1200" dirty="0">
                <a:solidFill>
                  <a:srgbClr val="1A4568"/>
                </a:solidFill>
              </a:rPr>
              <a:t> (validation)</a:t>
            </a:r>
          </a:p>
        </p:txBody>
      </p:sp>
    </p:spTree>
    <p:extLst>
      <p:ext uri="{BB962C8B-B14F-4D97-AF65-F5344CB8AC3E}">
        <p14:creationId xmlns:p14="http://schemas.microsoft.com/office/powerpoint/2010/main" val="6302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508</Words>
  <Application>Microsoft Office PowerPoint</Application>
  <PresentationFormat>Presentazione su schermo (16:9)</PresentationFormat>
  <Paragraphs>123</Paragraphs>
  <Slides>24</Slides>
  <Notes>24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2" baseType="lpstr">
      <vt:lpstr>Arial</vt:lpstr>
      <vt:lpstr>Google Sans Display</vt:lpstr>
      <vt:lpstr>Helvetica Neue</vt:lpstr>
      <vt:lpstr>Open Sans SemiBold</vt:lpstr>
      <vt:lpstr>Open Sans</vt:lpstr>
      <vt:lpstr>Courier New</vt:lpstr>
      <vt:lpstr>Josefin Sans</vt:lpstr>
      <vt:lpstr>Aquatic and Physical Therapy Center XL by Slidesgo</vt:lpstr>
      <vt:lpstr>Digital Signal and Image Management Project</vt:lpstr>
      <vt:lpstr>Table of contents</vt:lpstr>
      <vt:lpstr>Human Activity Recognition</vt:lpstr>
      <vt:lpstr>Dataset</vt:lpstr>
      <vt:lpstr>Resampling (20Hz)</vt:lpstr>
      <vt:lpstr>Augmentation</vt:lpstr>
      <vt:lpstr>SVM (with feature extractors)</vt:lpstr>
      <vt:lpstr>Mel</vt:lpstr>
      <vt:lpstr>LSTM</vt:lpstr>
      <vt:lpstr>LSTM</vt:lpstr>
      <vt:lpstr>DEMO Activity Tracking</vt:lpstr>
      <vt:lpstr>Facial Emotion Recognition</vt:lpstr>
      <vt:lpstr>Dataset</vt:lpstr>
      <vt:lpstr>Augmentation</vt:lpstr>
      <vt:lpstr>CNN 1</vt:lpstr>
      <vt:lpstr>Residual Network</vt:lpstr>
      <vt:lpstr>EfficientNet (Transfer Learning)</vt:lpstr>
      <vt:lpstr>Model comparison</vt:lpstr>
      <vt:lpstr>DEMO Emotion Recognition</vt:lpstr>
      <vt:lpstr>VIP lookalike retrieval</vt:lpstr>
      <vt:lpstr>Dataset</vt:lpstr>
      <vt:lpstr>Presentazione standard di PowerPoint</vt:lpstr>
      <vt:lpstr>Evaluation (with attributes)</vt:lpstr>
      <vt:lpstr>DEMO VIP Lookalike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 Galli</dc:creator>
  <cp:lastModifiedBy>Luca Galli</cp:lastModifiedBy>
  <cp:revision>8</cp:revision>
  <dcterms:modified xsi:type="dcterms:W3CDTF">2024-07-09T16:39:14Z</dcterms:modified>
</cp:coreProperties>
</file>